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1"/>
  </p:sldMasterIdLst>
  <p:notesMasterIdLst>
    <p:notesMasterId r:id="rId4"/>
  </p:notesMasterIdLst>
  <p:sldIdLst>
    <p:sldId id="280" r:id="rId2"/>
    <p:sldId id="281" r:id="rId3"/>
  </p:sldIdLst>
  <p:sldSz cx="6858000" cy="9906000" type="A4"/>
  <p:notesSz cx="6858000" cy="9144000"/>
  <p:embeddedFontLst>
    <p:embeddedFont>
      <p:font typeface="Sofia Pro Black" pitchFamily="2" charset="0"/>
      <p:regular r:id="rId5"/>
      <p:bold r:id="rId6"/>
      <p:italic r:id="rId7"/>
      <p:boldItalic r:id="rId8"/>
    </p:embeddedFont>
    <p:embeddedFont>
      <p:font typeface="Sofia Pro Bold" pitchFamily="2" charset="0"/>
      <p:regular r:id="rId9"/>
      <p:bold r:id="rId10"/>
      <p:italic r:id="rId11"/>
      <p:boldItalic r:id="rId12"/>
    </p:embeddedFont>
    <p:embeddedFont>
      <p:font typeface="Sofia Pro ExtraLight" panose="020B0000000000000000" pitchFamily="34" charset="0"/>
      <p:regular r:id="rId13"/>
      <p:italic r:id="rId14"/>
    </p:embeddedFont>
    <p:embeddedFont>
      <p:font typeface="Sofia Pro Light" pitchFamily="2" charset="0"/>
      <p:regular r:id="rId15"/>
      <p:bold r:id="rId16"/>
      <p:italic r:id="rId17"/>
    </p:embeddedFont>
    <p:embeddedFont>
      <p:font typeface="Sofia Pro Medium" pitchFamily="2" charset="0"/>
      <p:regular r:id="rId18"/>
      <p:italic r:id="rId19"/>
    </p:embeddedFont>
    <p:embeddedFont>
      <p:font typeface="Sofia Pro Semi Bold" pitchFamily="2" charset="0"/>
      <p:regular r:id="rId20"/>
      <p:bold r:id="rId21"/>
      <p:italic r:id="rId22"/>
      <p:boldItalic r:id="rId23"/>
    </p:embeddedFont>
    <p:embeddedFont>
      <p:font typeface="Source Sans Pro Black" panose="020F0502020204030204" pitchFamily="34" charset="0"/>
      <p:bold r:id="rId24"/>
      <p:italic r:id="rId25"/>
      <p:boldItalic r:id="rId26"/>
    </p:embeddedFont>
  </p:embeddedFontLst>
  <p:defaultTextStyle>
    <a:defPPr>
      <a:defRPr lang="en-US"/>
    </a:defPPr>
    <a:lvl1pPr marL="0" algn="l" defTabSz="419913" rtl="0" eaLnBrk="1" latinLnBrk="0" hangingPunct="1">
      <a:defRPr sz="1653" kern="1200">
        <a:solidFill>
          <a:schemeClr val="tx1"/>
        </a:solidFill>
        <a:latin typeface="+mn-lt"/>
        <a:ea typeface="+mn-ea"/>
        <a:cs typeface="+mn-cs"/>
      </a:defRPr>
    </a:lvl1pPr>
    <a:lvl2pPr marL="419913" algn="l" defTabSz="419913" rtl="0" eaLnBrk="1" latinLnBrk="0" hangingPunct="1">
      <a:defRPr sz="1653" kern="1200">
        <a:solidFill>
          <a:schemeClr val="tx1"/>
        </a:solidFill>
        <a:latin typeface="+mn-lt"/>
        <a:ea typeface="+mn-ea"/>
        <a:cs typeface="+mn-cs"/>
      </a:defRPr>
    </a:lvl2pPr>
    <a:lvl3pPr marL="839828" algn="l" defTabSz="419913" rtl="0" eaLnBrk="1" latinLnBrk="0" hangingPunct="1">
      <a:defRPr sz="1653" kern="1200">
        <a:solidFill>
          <a:schemeClr val="tx1"/>
        </a:solidFill>
        <a:latin typeface="+mn-lt"/>
        <a:ea typeface="+mn-ea"/>
        <a:cs typeface="+mn-cs"/>
      </a:defRPr>
    </a:lvl3pPr>
    <a:lvl4pPr marL="1259742" algn="l" defTabSz="419913" rtl="0" eaLnBrk="1" latinLnBrk="0" hangingPunct="1">
      <a:defRPr sz="1653" kern="1200">
        <a:solidFill>
          <a:schemeClr val="tx1"/>
        </a:solidFill>
        <a:latin typeface="+mn-lt"/>
        <a:ea typeface="+mn-ea"/>
        <a:cs typeface="+mn-cs"/>
      </a:defRPr>
    </a:lvl4pPr>
    <a:lvl5pPr marL="1679655" algn="l" defTabSz="419913" rtl="0" eaLnBrk="1" latinLnBrk="0" hangingPunct="1">
      <a:defRPr sz="1653" kern="1200">
        <a:solidFill>
          <a:schemeClr val="tx1"/>
        </a:solidFill>
        <a:latin typeface="+mn-lt"/>
        <a:ea typeface="+mn-ea"/>
        <a:cs typeface="+mn-cs"/>
      </a:defRPr>
    </a:lvl5pPr>
    <a:lvl6pPr marL="2099569" algn="l" defTabSz="419913" rtl="0" eaLnBrk="1" latinLnBrk="0" hangingPunct="1">
      <a:defRPr sz="1653" kern="1200">
        <a:solidFill>
          <a:schemeClr val="tx1"/>
        </a:solidFill>
        <a:latin typeface="+mn-lt"/>
        <a:ea typeface="+mn-ea"/>
        <a:cs typeface="+mn-cs"/>
      </a:defRPr>
    </a:lvl6pPr>
    <a:lvl7pPr marL="2519483" algn="l" defTabSz="419913" rtl="0" eaLnBrk="1" latinLnBrk="0" hangingPunct="1">
      <a:defRPr sz="1653" kern="1200">
        <a:solidFill>
          <a:schemeClr val="tx1"/>
        </a:solidFill>
        <a:latin typeface="+mn-lt"/>
        <a:ea typeface="+mn-ea"/>
        <a:cs typeface="+mn-cs"/>
      </a:defRPr>
    </a:lvl7pPr>
    <a:lvl8pPr marL="2939397" algn="l" defTabSz="419913" rtl="0" eaLnBrk="1" latinLnBrk="0" hangingPunct="1">
      <a:defRPr sz="1653" kern="1200">
        <a:solidFill>
          <a:schemeClr val="tx1"/>
        </a:solidFill>
        <a:latin typeface="+mn-lt"/>
        <a:ea typeface="+mn-ea"/>
        <a:cs typeface="+mn-cs"/>
      </a:defRPr>
    </a:lvl8pPr>
    <a:lvl9pPr marL="3359310" algn="l" defTabSz="419913" rtl="0" eaLnBrk="1" latinLnBrk="0" hangingPunct="1">
      <a:defRPr sz="1653" kern="1200">
        <a:solidFill>
          <a:schemeClr val="tx1"/>
        </a:solidFill>
        <a:latin typeface="+mn-lt"/>
        <a:ea typeface="+mn-ea"/>
        <a:cs typeface="+mn-cs"/>
      </a:defRPr>
    </a:lvl9pPr>
  </p:defaultTextStyle>
  <p:extLst>
    <p:ext uri="{EFAFB233-063F-42B5-8137-9DF3F51BA10A}">
      <p15:sldGuideLst xmlns:p15="http://schemas.microsoft.com/office/powerpoint/2012/main">
        <p15:guide id="10" pos="1344" userDrawn="1">
          <p15:clr>
            <a:srgbClr val="A4A3A4"/>
          </p15:clr>
        </p15:guide>
        <p15:guide id="12" pos="890" userDrawn="1">
          <p15:clr>
            <a:srgbClr val="A4A3A4"/>
          </p15:clr>
        </p15:guide>
        <p15:guide id="13" orient="horz" pos="671" userDrawn="1">
          <p15:clr>
            <a:srgbClr val="A4A3A4"/>
          </p15:clr>
        </p15:guide>
        <p15:guide id="14" orient="horz" pos="1578" userDrawn="1">
          <p15:clr>
            <a:srgbClr val="A4A3A4"/>
          </p15:clr>
        </p15:guide>
        <p15:guide id="16" orient="horz" pos="570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ED060B-7BA4-421B-17E1-14C1AFC8C970}" name="James Walker" initials="JW" userId="S::James.R.WALKER@transport.nsw.gov.au::7b618640-a878-4351-a3ad-a80333bb849a" providerId="AD"/>
  <p188:author id="{D7B770A4-F052-9A8F-923D-78CBDB50F41F}" name="Caleb Hayde" initials="CH" userId="S::Caleb.Hayde@aurecongroup.com::5e405118-41b7-431b-bf11-c7853d9957b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im Buckingham-Jones" initials="TB" lastIdx="1" clrIdx="0">
    <p:extLst>
      <p:ext uri="{19B8F6BF-5375-455C-9EA6-DF929625EA0E}">
        <p15:presenceInfo xmlns:p15="http://schemas.microsoft.com/office/powerpoint/2012/main" userId="S::Tim.Buckingham-Jones@aurecongroup.com::c2097668-1d9b-4b91-99d9-c70de4a8d1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B0B"/>
    <a:srgbClr val="D76329"/>
    <a:srgbClr val="E46B2A"/>
    <a:srgbClr val="F4F5F1"/>
    <a:srgbClr val="F1F4EF"/>
    <a:srgbClr val="DDDFDF"/>
    <a:srgbClr val="E6E9EA"/>
    <a:srgbClr val="EDEEEA"/>
    <a:srgbClr val="DFDFDB"/>
    <a:srgbClr val="F8F8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6"/>
    <p:restoredTop sz="94585"/>
  </p:normalViewPr>
  <p:slideViewPr>
    <p:cSldViewPr snapToGrid="0">
      <p:cViewPr varScale="1">
        <p:scale>
          <a:sx n="124" d="100"/>
          <a:sy n="124" d="100"/>
        </p:scale>
        <p:origin x="4496" y="200"/>
      </p:cViewPr>
      <p:guideLst>
        <p:guide pos="1344"/>
        <p:guide pos="890"/>
        <p:guide orient="horz" pos="671"/>
        <p:guide orient="horz" pos="1578"/>
        <p:guide orient="horz" pos="570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font" Target="fonts/font22.fntdata"/><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32" Type="http://schemas.microsoft.com/office/2018/10/relationships/authors" Target="author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presProps" Target="presProps.xml"/><Relationship Id="rId10" Type="http://schemas.openxmlformats.org/officeDocument/2006/relationships/font" Target="fonts/font6.fntdata"/><Relationship Id="rId19" Type="http://schemas.openxmlformats.org/officeDocument/2006/relationships/font" Target="fonts/font15.fntdata"/><Relationship Id="rId31"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FFB5B-5884-1F4F-B4FF-DDD12E376F5F}" type="datetimeFigureOut">
              <a:rPr lang="en-US" smtClean="0"/>
              <a:t>3/19/25</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BC906-A568-844E-978D-CE2E4B2A0235}" type="slidenum">
              <a:rPr lang="en-US" smtClean="0"/>
              <a:t>‹#›</a:t>
            </a:fld>
            <a:endParaRPr lang="en-US"/>
          </a:p>
        </p:txBody>
      </p:sp>
    </p:spTree>
    <p:extLst>
      <p:ext uri="{BB962C8B-B14F-4D97-AF65-F5344CB8AC3E}">
        <p14:creationId xmlns:p14="http://schemas.microsoft.com/office/powerpoint/2010/main" val="2238456450"/>
      </p:ext>
    </p:extLst>
  </p:cSld>
  <p:clrMap bg1="lt1" tx1="dk1" bg2="lt2" tx2="dk2" accent1="accent1" accent2="accent2" accent3="accent3" accent4="accent4" accent5="accent5" accent6="accent6" hlink="hlink" folHlink="folHlink"/>
  <p:notesStyle>
    <a:lvl1pPr marL="0" algn="l" defTabSz="839828" rtl="0" eaLnBrk="1" latinLnBrk="0" hangingPunct="1">
      <a:defRPr sz="1102" kern="1200">
        <a:solidFill>
          <a:schemeClr val="tx1"/>
        </a:solidFill>
        <a:latin typeface="+mn-lt"/>
        <a:ea typeface="+mn-ea"/>
        <a:cs typeface="+mn-cs"/>
      </a:defRPr>
    </a:lvl1pPr>
    <a:lvl2pPr marL="419913" algn="l" defTabSz="839828" rtl="0" eaLnBrk="1" latinLnBrk="0" hangingPunct="1">
      <a:defRPr sz="1102" kern="1200">
        <a:solidFill>
          <a:schemeClr val="tx1"/>
        </a:solidFill>
        <a:latin typeface="+mn-lt"/>
        <a:ea typeface="+mn-ea"/>
        <a:cs typeface="+mn-cs"/>
      </a:defRPr>
    </a:lvl2pPr>
    <a:lvl3pPr marL="839828" algn="l" defTabSz="839828" rtl="0" eaLnBrk="1" latinLnBrk="0" hangingPunct="1">
      <a:defRPr sz="1102" kern="1200">
        <a:solidFill>
          <a:schemeClr val="tx1"/>
        </a:solidFill>
        <a:latin typeface="+mn-lt"/>
        <a:ea typeface="+mn-ea"/>
        <a:cs typeface="+mn-cs"/>
      </a:defRPr>
    </a:lvl3pPr>
    <a:lvl4pPr marL="1259742" algn="l" defTabSz="839828" rtl="0" eaLnBrk="1" latinLnBrk="0" hangingPunct="1">
      <a:defRPr sz="1102" kern="1200">
        <a:solidFill>
          <a:schemeClr val="tx1"/>
        </a:solidFill>
        <a:latin typeface="+mn-lt"/>
        <a:ea typeface="+mn-ea"/>
        <a:cs typeface="+mn-cs"/>
      </a:defRPr>
    </a:lvl4pPr>
    <a:lvl5pPr marL="1679655" algn="l" defTabSz="839828" rtl="0" eaLnBrk="1" latinLnBrk="0" hangingPunct="1">
      <a:defRPr sz="1102" kern="1200">
        <a:solidFill>
          <a:schemeClr val="tx1"/>
        </a:solidFill>
        <a:latin typeface="+mn-lt"/>
        <a:ea typeface="+mn-ea"/>
        <a:cs typeface="+mn-cs"/>
      </a:defRPr>
    </a:lvl5pPr>
    <a:lvl6pPr marL="2099569" algn="l" defTabSz="839828" rtl="0" eaLnBrk="1" latinLnBrk="0" hangingPunct="1">
      <a:defRPr sz="1102" kern="1200">
        <a:solidFill>
          <a:schemeClr val="tx1"/>
        </a:solidFill>
        <a:latin typeface="+mn-lt"/>
        <a:ea typeface="+mn-ea"/>
        <a:cs typeface="+mn-cs"/>
      </a:defRPr>
    </a:lvl6pPr>
    <a:lvl7pPr marL="2519483" algn="l" defTabSz="839828" rtl="0" eaLnBrk="1" latinLnBrk="0" hangingPunct="1">
      <a:defRPr sz="1102" kern="1200">
        <a:solidFill>
          <a:schemeClr val="tx1"/>
        </a:solidFill>
        <a:latin typeface="+mn-lt"/>
        <a:ea typeface="+mn-ea"/>
        <a:cs typeface="+mn-cs"/>
      </a:defRPr>
    </a:lvl7pPr>
    <a:lvl8pPr marL="2939397" algn="l" defTabSz="839828" rtl="0" eaLnBrk="1" latinLnBrk="0" hangingPunct="1">
      <a:defRPr sz="1102" kern="1200">
        <a:solidFill>
          <a:schemeClr val="tx1"/>
        </a:solidFill>
        <a:latin typeface="+mn-lt"/>
        <a:ea typeface="+mn-ea"/>
        <a:cs typeface="+mn-cs"/>
      </a:defRPr>
    </a:lvl8pPr>
    <a:lvl9pPr marL="3359310" algn="l" defTabSz="839828" rtl="0" eaLnBrk="1" latinLnBrk="0" hangingPunct="1">
      <a:defRPr sz="11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E6BC906-A568-844E-978D-CE2E4B2A0235}" type="slidenum">
              <a:rPr lang="en-US" smtClean="0"/>
              <a:t>1</a:t>
            </a:fld>
            <a:endParaRPr lang="en-US"/>
          </a:p>
        </p:txBody>
      </p:sp>
    </p:spTree>
    <p:extLst>
      <p:ext uri="{BB962C8B-B14F-4D97-AF65-F5344CB8AC3E}">
        <p14:creationId xmlns:p14="http://schemas.microsoft.com/office/powerpoint/2010/main" val="46882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BC906-A568-844E-978D-CE2E4B2A0235}" type="slidenum">
              <a:rPr lang="en-US" smtClean="0"/>
              <a:t>2</a:t>
            </a:fld>
            <a:endParaRPr lang="en-US"/>
          </a:p>
        </p:txBody>
      </p:sp>
    </p:spTree>
    <p:extLst>
      <p:ext uri="{BB962C8B-B14F-4D97-AF65-F5344CB8AC3E}">
        <p14:creationId xmlns:p14="http://schemas.microsoft.com/office/powerpoint/2010/main" val="308210268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SCP_FLYER-LEA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A69298C9-6DD0-4242-9C61-46E1E65827BC}"/>
              </a:ext>
            </a:extLst>
          </p:cNvPr>
          <p:cNvSpPr/>
          <p:nvPr userDrawn="1"/>
        </p:nvSpPr>
        <p:spPr>
          <a:xfrm>
            <a:off x="1628800" y="0"/>
            <a:ext cx="180000" cy="97788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8FA5A0F-C199-DD4B-8DB6-B5D13D49BC6A}"/>
              </a:ext>
            </a:extLst>
          </p:cNvPr>
          <p:cNvSpPr/>
          <p:nvPr userDrawn="1"/>
        </p:nvSpPr>
        <p:spPr>
          <a:xfrm>
            <a:off x="-65730" y="9389739"/>
            <a:ext cx="7087569" cy="67493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53"/>
          </a:p>
        </p:txBody>
      </p:sp>
      <p:pic>
        <p:nvPicPr>
          <p:cNvPr id="57" name="Picture 56">
            <a:extLst>
              <a:ext uri="{FF2B5EF4-FFF2-40B4-BE49-F238E27FC236}">
                <a16:creationId xmlns:a16="http://schemas.microsoft.com/office/drawing/2014/main" id="{CB4B96F2-A72A-7141-9463-5373609263F9}"/>
              </a:ext>
            </a:extLst>
          </p:cNvPr>
          <p:cNvPicPr>
            <a:picLocks noChangeAspect="1"/>
          </p:cNvPicPr>
          <p:nvPr userDrawn="1"/>
        </p:nvPicPr>
        <p:blipFill>
          <a:blip r:embed="rId2"/>
          <a:srcRect/>
          <a:stretch/>
        </p:blipFill>
        <p:spPr>
          <a:xfrm>
            <a:off x="404665" y="9522000"/>
            <a:ext cx="980726" cy="288553"/>
          </a:xfrm>
          <a:prstGeom prst="rect">
            <a:avLst/>
          </a:prstGeom>
        </p:spPr>
      </p:pic>
      <p:sp>
        <p:nvSpPr>
          <p:cNvPr id="3" name="Content Placeholder 2">
            <a:extLst>
              <a:ext uri="{FF2B5EF4-FFF2-40B4-BE49-F238E27FC236}">
                <a16:creationId xmlns:a16="http://schemas.microsoft.com/office/drawing/2014/main" id="{C01CFD64-3D01-654E-ACC1-8E1650B75B4A}"/>
              </a:ext>
            </a:extLst>
          </p:cNvPr>
          <p:cNvSpPr>
            <a:spLocks noGrp="1"/>
          </p:cNvSpPr>
          <p:nvPr>
            <p:ph idx="1" hasCustomPrompt="1"/>
          </p:nvPr>
        </p:nvSpPr>
        <p:spPr>
          <a:xfrm>
            <a:off x="2137308" y="2546498"/>
            <a:ext cx="4231043" cy="667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Box 20">
            <a:extLst>
              <a:ext uri="{FF2B5EF4-FFF2-40B4-BE49-F238E27FC236}">
                <a16:creationId xmlns:a16="http://schemas.microsoft.com/office/drawing/2014/main" id="{76848E0F-205A-654D-AF33-9F8DE5FA1788}"/>
              </a:ext>
            </a:extLst>
          </p:cNvPr>
          <p:cNvSpPr txBox="1"/>
          <p:nvPr userDrawn="1"/>
        </p:nvSpPr>
        <p:spPr>
          <a:xfrm>
            <a:off x="2740561" y="2446753"/>
            <a:ext cx="504057" cy="246221"/>
          </a:xfrm>
          <a:prstGeom prst="rect">
            <a:avLst/>
          </a:prstGeom>
          <a:noFill/>
        </p:spPr>
        <p:txBody>
          <a:bodyPr wrap="square" lIns="0" rIns="0" rtlCol="0">
            <a:spAutoFit/>
          </a:bodyPr>
          <a:lstStyle/>
          <a:p>
            <a:pPr algn="r"/>
            <a:r>
              <a:rPr lang="en-US" sz="1000" spc="-50">
                <a:solidFill>
                  <a:schemeClr val="bg1"/>
                </a:solidFill>
                <a:latin typeface="Sofia Pro ExtraLight" pitchFamily="2" charset="77"/>
              </a:rPr>
              <a:t>issue</a:t>
            </a:r>
          </a:p>
        </p:txBody>
      </p:sp>
      <p:cxnSp>
        <p:nvCxnSpPr>
          <p:cNvPr id="22" name="Straight Connector 21">
            <a:extLst>
              <a:ext uri="{FF2B5EF4-FFF2-40B4-BE49-F238E27FC236}">
                <a16:creationId xmlns:a16="http://schemas.microsoft.com/office/drawing/2014/main" id="{6A98489A-DA46-5243-8F85-A0218B81CFB3}"/>
              </a:ext>
            </a:extLst>
          </p:cNvPr>
          <p:cNvCxnSpPr>
            <a:cxnSpLocks/>
          </p:cNvCxnSpPr>
          <p:nvPr userDrawn="1"/>
        </p:nvCxnSpPr>
        <p:spPr>
          <a:xfrm>
            <a:off x="4016918" y="2705184"/>
            <a:ext cx="11567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370EFFD-8B89-5749-ABB3-14D6E3173F3C}"/>
              </a:ext>
            </a:extLst>
          </p:cNvPr>
          <p:cNvSpPr>
            <a:spLocks noGrp="1"/>
          </p:cNvSpPr>
          <p:nvPr>
            <p:ph type="title" hasCustomPrompt="1"/>
          </p:nvPr>
        </p:nvSpPr>
        <p:spPr>
          <a:xfrm>
            <a:off x="538705" y="1524872"/>
            <a:ext cx="5878697" cy="615942"/>
          </a:xfrm>
        </p:spPr>
        <p:txBody>
          <a:bodyPr anchor="t">
            <a:normAutofit/>
          </a:bodyPr>
          <a:lstStyle>
            <a:lvl1pPr>
              <a:defRPr sz="2400" b="1" i="0">
                <a:latin typeface="Sofia Pro Black" pitchFamily="2" charset="77"/>
              </a:defRPr>
            </a:lvl1pPr>
          </a:lstStyle>
          <a:p>
            <a:r>
              <a:rPr lang="en-US"/>
              <a:t>CLICK TO EDIT MASTER TITLE STYLE</a:t>
            </a:r>
          </a:p>
        </p:txBody>
      </p:sp>
      <p:sp>
        <p:nvSpPr>
          <p:cNvPr id="60" name="Rectangle 59">
            <a:extLst>
              <a:ext uri="{FF2B5EF4-FFF2-40B4-BE49-F238E27FC236}">
                <a16:creationId xmlns:a16="http://schemas.microsoft.com/office/drawing/2014/main" id="{216105E2-A672-CD4B-A768-3BC94705D4DC}"/>
              </a:ext>
            </a:extLst>
          </p:cNvPr>
          <p:cNvSpPr/>
          <p:nvPr userDrawn="1"/>
        </p:nvSpPr>
        <p:spPr>
          <a:xfrm>
            <a:off x="-65730" y="1242794"/>
            <a:ext cx="7023122" cy="102162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6B414EA-D3DD-0741-88CC-A19697EEB007}"/>
              </a:ext>
            </a:extLst>
          </p:cNvPr>
          <p:cNvPicPr>
            <a:picLocks noChangeAspect="1"/>
          </p:cNvPicPr>
          <p:nvPr userDrawn="1"/>
        </p:nvPicPr>
        <p:blipFill>
          <a:blip r:embed="rId3"/>
          <a:srcRect/>
          <a:stretch/>
        </p:blipFill>
        <p:spPr>
          <a:xfrm>
            <a:off x="116632" y="439288"/>
            <a:ext cx="1363123" cy="654460"/>
          </a:xfrm>
          <a:prstGeom prst="rect">
            <a:avLst/>
          </a:prstGeom>
        </p:spPr>
      </p:pic>
      <p:sp>
        <p:nvSpPr>
          <p:cNvPr id="18" name="Rectangle 17">
            <a:extLst>
              <a:ext uri="{FF2B5EF4-FFF2-40B4-BE49-F238E27FC236}">
                <a16:creationId xmlns:a16="http://schemas.microsoft.com/office/drawing/2014/main" id="{40F3D1A3-F6D0-BC47-BF61-CC7AF6758BCD}"/>
              </a:ext>
            </a:extLst>
          </p:cNvPr>
          <p:cNvSpPr/>
          <p:nvPr userDrawn="1"/>
        </p:nvSpPr>
        <p:spPr>
          <a:xfrm rot="16200000">
            <a:off x="1377074" y="236778"/>
            <a:ext cx="1331006" cy="468590"/>
          </a:xfrm>
          <a:prstGeom prst="rect">
            <a:avLst/>
          </a:prstGeom>
        </p:spPr>
        <p:txBody>
          <a:bodyPr wrap="square" lIns="0" rIns="0" bIns="0" anchor="b">
            <a:spAutoFit/>
          </a:bodyPr>
          <a:lstStyle/>
          <a:p>
            <a:pPr marL="0" indent="0">
              <a:lnSpc>
                <a:spcPts val="1660"/>
              </a:lnSpc>
              <a:tabLst>
                <a:tab pos="488950" algn="l"/>
              </a:tabLst>
            </a:pPr>
            <a:r>
              <a:rPr lang="en-US" sz="1400" b="1" spc="-50">
                <a:solidFill>
                  <a:schemeClr val="tx1"/>
                </a:solidFill>
                <a:latin typeface="Sofia Pro Black" pitchFamily="2" charset="77"/>
              </a:rPr>
              <a:t>PAVEMENTS</a:t>
            </a:r>
          </a:p>
          <a:p>
            <a:pPr marL="0" indent="0">
              <a:lnSpc>
                <a:spcPts val="1660"/>
              </a:lnSpc>
              <a:tabLst>
                <a:tab pos="488950" algn="l"/>
              </a:tabLst>
            </a:pPr>
            <a:r>
              <a:rPr lang="en-US" sz="1400" b="0" i="0" spc="-50">
                <a:solidFill>
                  <a:schemeClr val="tx1"/>
                </a:solidFill>
                <a:latin typeface="Sofia Pro Light" pitchFamily="2" charset="77"/>
              </a:rPr>
              <a:t>FORUM</a:t>
            </a:r>
          </a:p>
        </p:txBody>
      </p:sp>
      <p:sp>
        <p:nvSpPr>
          <p:cNvPr id="19" name="TextBox 18">
            <a:extLst>
              <a:ext uri="{FF2B5EF4-FFF2-40B4-BE49-F238E27FC236}">
                <a16:creationId xmlns:a16="http://schemas.microsoft.com/office/drawing/2014/main" id="{57412856-F65B-469F-B3FE-93FC056B4065}"/>
              </a:ext>
            </a:extLst>
          </p:cNvPr>
          <p:cNvSpPr txBox="1"/>
          <p:nvPr userDrawn="1"/>
        </p:nvSpPr>
        <p:spPr>
          <a:xfrm rot="16200000">
            <a:off x="-1058194" y="4986047"/>
            <a:ext cx="6799634" cy="1631216"/>
          </a:xfrm>
          <a:prstGeom prst="rect">
            <a:avLst/>
          </a:prstGeom>
          <a:noFill/>
        </p:spPr>
        <p:txBody>
          <a:bodyPr wrap="square" rtlCol="0">
            <a:spAutoFit/>
          </a:bodyPr>
          <a:lstStyle/>
          <a:p>
            <a:pPr algn="ctr"/>
            <a:r>
              <a:rPr lang="en-US" sz="10000" b="1">
                <a:solidFill>
                  <a:schemeClr val="tx2">
                    <a:lumMod val="40000"/>
                    <a:lumOff val="60000"/>
                    <a:alpha val="25000"/>
                  </a:schemeClr>
                </a:solidFill>
                <a:latin typeface="Sofia Pro Black" pitchFamily="2" charset="77"/>
              </a:rPr>
              <a:t>PROGRAM</a:t>
            </a:r>
          </a:p>
        </p:txBody>
      </p:sp>
      <p:grpSp>
        <p:nvGrpSpPr>
          <p:cNvPr id="20" name="Group 19">
            <a:extLst>
              <a:ext uri="{FF2B5EF4-FFF2-40B4-BE49-F238E27FC236}">
                <a16:creationId xmlns:a16="http://schemas.microsoft.com/office/drawing/2014/main" id="{D3AD3B02-0ABB-46FD-A105-48904C19A85C}"/>
              </a:ext>
            </a:extLst>
          </p:cNvPr>
          <p:cNvGrpSpPr/>
          <p:nvPr userDrawn="1"/>
        </p:nvGrpSpPr>
        <p:grpSpPr>
          <a:xfrm>
            <a:off x="1756877" y="9426152"/>
            <a:ext cx="4693671" cy="455347"/>
            <a:chOff x="1756877" y="9407511"/>
            <a:chExt cx="4693671" cy="455347"/>
          </a:xfrm>
        </p:grpSpPr>
        <p:grpSp>
          <p:nvGrpSpPr>
            <p:cNvPr id="23" name="Group 22">
              <a:extLst>
                <a:ext uri="{FF2B5EF4-FFF2-40B4-BE49-F238E27FC236}">
                  <a16:creationId xmlns:a16="http://schemas.microsoft.com/office/drawing/2014/main" id="{5958B96F-72D5-48D9-8110-6C0A3238E896}"/>
                </a:ext>
              </a:extLst>
            </p:cNvPr>
            <p:cNvGrpSpPr/>
            <p:nvPr userDrawn="1"/>
          </p:nvGrpSpPr>
          <p:grpSpPr>
            <a:xfrm>
              <a:off x="2137308" y="9526967"/>
              <a:ext cx="4313240" cy="335891"/>
              <a:chOff x="2137308" y="9445576"/>
              <a:chExt cx="4313240" cy="335891"/>
            </a:xfrm>
          </p:grpSpPr>
          <p:sp>
            <p:nvSpPr>
              <p:cNvPr id="29" name="TextBox 28">
                <a:extLst>
                  <a:ext uri="{FF2B5EF4-FFF2-40B4-BE49-F238E27FC236}">
                    <a16:creationId xmlns:a16="http://schemas.microsoft.com/office/drawing/2014/main" id="{F1128D95-16D4-468B-89BE-D6721DD007CA}"/>
                  </a:ext>
                </a:extLst>
              </p:cNvPr>
              <p:cNvSpPr txBox="1"/>
              <p:nvPr userDrawn="1"/>
            </p:nvSpPr>
            <p:spPr>
              <a:xfrm>
                <a:off x="2197100" y="9562625"/>
                <a:ext cx="4253448" cy="218842"/>
              </a:xfrm>
              <a:prstGeom prst="rect">
                <a:avLst/>
              </a:prstGeom>
              <a:noFill/>
            </p:spPr>
            <p:txBody>
              <a:bodyPr wrap="square" rtlCol="0" anchor="ctr">
                <a:spAutoFit/>
              </a:bodyPr>
              <a:lstStyle/>
              <a:p>
                <a:pPr algn="r">
                  <a:lnSpc>
                    <a:spcPts val="1080"/>
                  </a:lnSpc>
                </a:pPr>
                <a:r>
                  <a:rPr lang="en-US" sz="700" b="0" i="0" baseline="0">
                    <a:solidFill>
                      <a:schemeClr val="bg1"/>
                    </a:solidFill>
                    <a:latin typeface="Sofia Pro Light" pitchFamily="2" charset="77"/>
                  </a:rPr>
                  <a:t> exec@concretepavements.com.au          www.concretepavements.com.au           ASCPconcrete </a:t>
                </a:r>
              </a:p>
            </p:txBody>
          </p:sp>
          <p:sp>
            <p:nvSpPr>
              <p:cNvPr id="27" name="TextBox 26">
                <a:extLst>
                  <a:ext uri="{FF2B5EF4-FFF2-40B4-BE49-F238E27FC236}">
                    <a16:creationId xmlns:a16="http://schemas.microsoft.com/office/drawing/2014/main" id="{7BA965DA-1E6F-4CF9-90A7-3D20E6E7AD35}"/>
                  </a:ext>
                </a:extLst>
              </p:cNvPr>
              <p:cNvSpPr txBox="1"/>
              <p:nvPr userDrawn="1"/>
            </p:nvSpPr>
            <p:spPr>
              <a:xfrm>
                <a:off x="2137308" y="9445576"/>
                <a:ext cx="4313240" cy="219612"/>
              </a:xfrm>
              <a:prstGeom prst="rect">
                <a:avLst/>
              </a:prstGeom>
              <a:noFill/>
            </p:spPr>
            <p:txBody>
              <a:bodyPr wrap="square" rtlCol="0" anchor="ctr">
                <a:spAutoFit/>
              </a:bodyPr>
              <a:lstStyle/>
              <a:p>
                <a:pPr algn="r">
                  <a:lnSpc>
                    <a:spcPts val="1080"/>
                  </a:lnSpc>
                </a:pPr>
                <a:r>
                  <a:rPr lang="fr-FR" sz="700" b="0" i="0">
                    <a:solidFill>
                      <a:schemeClr val="bg1"/>
                    </a:solidFill>
                    <a:latin typeface="Sofia Pro Light" pitchFamily="2" charset="77"/>
                  </a:rPr>
                  <a:t>P O BOX 85 Port </a:t>
                </a:r>
                <a:r>
                  <a:rPr lang="fr-FR" sz="700" b="0" i="0" err="1">
                    <a:solidFill>
                      <a:schemeClr val="bg1"/>
                    </a:solidFill>
                    <a:latin typeface="Sofia Pro Light" pitchFamily="2" charset="77"/>
                  </a:rPr>
                  <a:t>Kembla</a:t>
                </a:r>
                <a:r>
                  <a:rPr lang="fr-FR" sz="700" b="0" i="0">
                    <a:solidFill>
                      <a:schemeClr val="bg1"/>
                    </a:solidFill>
                    <a:latin typeface="Sofia Pro Light" pitchFamily="2" charset="77"/>
                  </a:rPr>
                  <a:t> NSW 2505 </a:t>
                </a:r>
                <a:r>
                  <a:rPr lang="en-US" sz="700" b="0" i="0">
                    <a:solidFill>
                      <a:schemeClr val="bg1"/>
                    </a:solidFill>
                    <a:latin typeface="Sofia Pro Light" pitchFamily="2" charset="77"/>
                  </a:rPr>
                  <a:t>       </a:t>
                </a:r>
                <a:r>
                  <a:rPr lang="en-US" sz="700" b="0" i="0" baseline="0">
                    <a:solidFill>
                      <a:schemeClr val="bg1"/>
                    </a:solidFill>
                    <a:latin typeface="Sofia Pro Light" pitchFamily="2" charset="77"/>
                  </a:rPr>
                  <a:t>1300 769 724</a:t>
                </a:r>
                <a:endParaRPr lang="en-US" sz="700" b="0" i="0">
                  <a:solidFill>
                    <a:schemeClr val="bg1"/>
                  </a:solidFill>
                  <a:latin typeface="Sofia Pro Light" pitchFamily="2" charset="77"/>
                </a:endParaRPr>
              </a:p>
            </p:txBody>
          </p:sp>
          <p:pic>
            <p:nvPicPr>
              <p:cNvPr id="28" name="Graphic 27" descr="Receiver">
                <a:extLst>
                  <a:ext uri="{FF2B5EF4-FFF2-40B4-BE49-F238E27FC236}">
                    <a16:creationId xmlns:a16="http://schemas.microsoft.com/office/drawing/2014/main" id="{DB4C678A-9535-4978-BEFC-895ECB82FCF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5720556" y="9520031"/>
                <a:ext cx="90000" cy="90000"/>
              </a:xfrm>
              <a:prstGeom prst="rect">
                <a:avLst/>
              </a:prstGeom>
            </p:spPr>
          </p:pic>
          <p:grpSp>
            <p:nvGrpSpPr>
              <p:cNvPr id="30" name="Group 29">
                <a:extLst>
                  <a:ext uri="{FF2B5EF4-FFF2-40B4-BE49-F238E27FC236}">
                    <a16:creationId xmlns:a16="http://schemas.microsoft.com/office/drawing/2014/main" id="{8154AC1E-36B2-4BC7-962E-32E76D2A7476}"/>
                  </a:ext>
                </a:extLst>
              </p:cNvPr>
              <p:cNvGrpSpPr/>
              <p:nvPr userDrawn="1"/>
            </p:nvGrpSpPr>
            <p:grpSpPr>
              <a:xfrm>
                <a:off x="2398060" y="9621012"/>
                <a:ext cx="3381779" cy="130408"/>
                <a:chOff x="2395750" y="9646412"/>
                <a:chExt cx="3381779" cy="130408"/>
              </a:xfrm>
            </p:grpSpPr>
            <p:grpSp>
              <p:nvGrpSpPr>
                <p:cNvPr id="31" name="Group 30">
                  <a:extLst>
                    <a:ext uri="{FF2B5EF4-FFF2-40B4-BE49-F238E27FC236}">
                      <a16:creationId xmlns:a16="http://schemas.microsoft.com/office/drawing/2014/main" id="{76EC8A48-47D1-4195-A26E-5BC332265973}"/>
                    </a:ext>
                  </a:extLst>
                </p:cNvPr>
                <p:cNvGrpSpPr/>
                <p:nvPr userDrawn="1"/>
              </p:nvGrpSpPr>
              <p:grpSpPr>
                <a:xfrm>
                  <a:off x="2395750" y="9663158"/>
                  <a:ext cx="1753330" cy="99939"/>
                  <a:chOff x="2177469" y="9663158"/>
                  <a:chExt cx="1753330" cy="99939"/>
                </a:xfrm>
              </p:grpSpPr>
              <p:pic>
                <p:nvPicPr>
                  <p:cNvPr id="33" name="Picture 32">
                    <a:extLst>
                      <a:ext uri="{FF2B5EF4-FFF2-40B4-BE49-F238E27FC236}">
                        <a16:creationId xmlns:a16="http://schemas.microsoft.com/office/drawing/2014/main" id="{ECBD508D-2C74-4D42-A132-C92352F780E1}"/>
                      </a:ext>
                    </a:extLst>
                  </p:cNvPr>
                  <p:cNvPicPr>
                    <a:picLocks noChangeAspect="1"/>
                  </p:cNvPicPr>
                  <p:nvPr userDrawn="1"/>
                </p:nvPicPr>
                <p:blipFill>
                  <a:blip r:embed="rId6"/>
                  <a:stretch>
                    <a:fillRect/>
                  </a:stretch>
                </p:blipFill>
                <p:spPr>
                  <a:xfrm>
                    <a:off x="3833653" y="9663158"/>
                    <a:ext cx="97146" cy="99939"/>
                  </a:xfrm>
                  <a:prstGeom prst="rect">
                    <a:avLst/>
                  </a:prstGeom>
                </p:spPr>
              </p:pic>
              <p:pic>
                <p:nvPicPr>
                  <p:cNvPr id="34" name="Picture 33">
                    <a:extLst>
                      <a:ext uri="{FF2B5EF4-FFF2-40B4-BE49-F238E27FC236}">
                        <a16:creationId xmlns:a16="http://schemas.microsoft.com/office/drawing/2014/main" id="{401E9BDF-26A7-4371-8404-EB6F42E62244}"/>
                      </a:ext>
                    </a:extLst>
                  </p:cNvPr>
                  <p:cNvPicPr>
                    <a:picLocks noChangeAspect="1"/>
                  </p:cNvPicPr>
                  <p:nvPr userDrawn="1"/>
                </p:nvPicPr>
                <p:blipFill>
                  <a:blip r:embed="rId7"/>
                  <a:stretch>
                    <a:fillRect/>
                  </a:stretch>
                </p:blipFill>
                <p:spPr>
                  <a:xfrm flipH="1">
                    <a:off x="2177469" y="9676226"/>
                    <a:ext cx="97815" cy="73805"/>
                  </a:xfrm>
                  <a:prstGeom prst="rect">
                    <a:avLst/>
                  </a:prstGeom>
                </p:spPr>
              </p:pic>
            </p:grpSp>
            <p:pic>
              <p:nvPicPr>
                <p:cNvPr id="32" name="Graphic 31" descr="Cycle with people">
                  <a:extLst>
                    <a:ext uri="{FF2B5EF4-FFF2-40B4-BE49-F238E27FC236}">
                      <a16:creationId xmlns:a16="http://schemas.microsoft.com/office/drawing/2014/main" id="{5C7DD095-9BEA-442E-AF47-CB6B0C72869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647121" y="9646412"/>
                  <a:ext cx="130408" cy="130408"/>
                </a:xfrm>
                <a:prstGeom prst="rect">
                  <a:avLst/>
                </a:prstGeom>
              </p:spPr>
            </p:pic>
          </p:grpSp>
        </p:grpSp>
        <p:sp>
          <p:nvSpPr>
            <p:cNvPr id="24" name="TextBox 23">
              <a:extLst>
                <a:ext uri="{FF2B5EF4-FFF2-40B4-BE49-F238E27FC236}">
                  <a16:creationId xmlns:a16="http://schemas.microsoft.com/office/drawing/2014/main" id="{7F151231-513E-4701-89BC-D61B789AF834}"/>
                </a:ext>
              </a:extLst>
            </p:cNvPr>
            <p:cNvSpPr txBox="1"/>
            <p:nvPr userDrawn="1"/>
          </p:nvSpPr>
          <p:spPr>
            <a:xfrm>
              <a:off x="1756877" y="9407511"/>
              <a:ext cx="4693671" cy="218842"/>
            </a:xfrm>
            <a:prstGeom prst="rect">
              <a:avLst/>
            </a:prstGeom>
            <a:noFill/>
          </p:spPr>
          <p:txBody>
            <a:bodyPr wrap="square" rtlCol="0" anchor="ctr">
              <a:spAutoFit/>
            </a:bodyPr>
            <a:lstStyle/>
            <a:p>
              <a:pPr algn="r">
                <a:lnSpc>
                  <a:spcPts val="1080"/>
                </a:lnSpc>
              </a:pPr>
              <a:r>
                <a:rPr lang="en-US" sz="700" b="0" i="0" baseline="0">
                  <a:solidFill>
                    <a:schemeClr val="bg1"/>
                  </a:solidFill>
                  <a:latin typeface="Sofia Pro Light" pitchFamily="2" charset="77"/>
                </a:rPr>
                <a:t>Australian Society for Concrete Pavements</a:t>
              </a:r>
            </a:p>
          </p:txBody>
        </p:sp>
      </p:grpSp>
    </p:spTree>
    <p:extLst>
      <p:ext uri="{BB962C8B-B14F-4D97-AF65-F5344CB8AC3E}">
        <p14:creationId xmlns:p14="http://schemas.microsoft.com/office/powerpoint/2010/main" val="64034360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D68B53-8458-D14A-88EE-374B84244C39}"/>
              </a:ext>
            </a:extLst>
          </p:cNvPr>
          <p:cNvSpPr/>
          <p:nvPr userDrawn="1"/>
        </p:nvSpPr>
        <p:spPr>
          <a:xfrm>
            <a:off x="1628800" y="0"/>
            <a:ext cx="180000" cy="96490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F0E62A-8032-654E-862A-085B3C89FA84}"/>
              </a:ext>
            </a:extLst>
          </p:cNvPr>
          <p:cNvSpPr>
            <a:spLocks noGrp="1"/>
          </p:cNvSpPr>
          <p:nvPr>
            <p:ph type="title" hasCustomPrompt="1"/>
          </p:nvPr>
        </p:nvSpPr>
        <p:spPr>
          <a:xfrm>
            <a:off x="2052209" y="1962873"/>
            <a:ext cx="4334864" cy="1021626"/>
          </a:xfrm>
        </p:spPr>
        <p:txBody>
          <a:bodyPr anchor="ctr"/>
          <a:lstStyle>
            <a:lvl1pPr algn="ctr">
              <a:defRPr>
                <a:solidFill>
                  <a:schemeClr val="bg1"/>
                </a:solidFill>
              </a:defRPr>
            </a:lvl1pPr>
          </a:lstStyle>
          <a:p>
            <a:r>
              <a:rPr lang="en-US"/>
              <a:t>CLICK TO EDIT MASTER TITLE STYLE</a:t>
            </a:r>
          </a:p>
        </p:txBody>
      </p:sp>
      <p:sp>
        <p:nvSpPr>
          <p:cNvPr id="8" name="Rectangle 7">
            <a:extLst>
              <a:ext uri="{FF2B5EF4-FFF2-40B4-BE49-F238E27FC236}">
                <a16:creationId xmlns:a16="http://schemas.microsoft.com/office/drawing/2014/main" id="{904A67C9-427B-1840-B27A-0877FB1227F9}"/>
              </a:ext>
            </a:extLst>
          </p:cNvPr>
          <p:cNvSpPr/>
          <p:nvPr userDrawn="1"/>
        </p:nvSpPr>
        <p:spPr>
          <a:xfrm>
            <a:off x="-65730" y="9389739"/>
            <a:ext cx="7087569" cy="67493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53"/>
          </a:p>
        </p:txBody>
      </p:sp>
      <p:pic>
        <p:nvPicPr>
          <p:cNvPr id="14" name="Picture 13">
            <a:extLst>
              <a:ext uri="{FF2B5EF4-FFF2-40B4-BE49-F238E27FC236}">
                <a16:creationId xmlns:a16="http://schemas.microsoft.com/office/drawing/2014/main" id="{39F6212A-63E8-D547-B80F-1D26CE8EE929}"/>
              </a:ext>
            </a:extLst>
          </p:cNvPr>
          <p:cNvPicPr>
            <a:picLocks noChangeAspect="1"/>
          </p:cNvPicPr>
          <p:nvPr userDrawn="1"/>
        </p:nvPicPr>
        <p:blipFill>
          <a:blip r:embed="rId2"/>
          <a:srcRect/>
          <a:stretch/>
        </p:blipFill>
        <p:spPr>
          <a:xfrm>
            <a:off x="404665" y="9522000"/>
            <a:ext cx="980726" cy="288553"/>
          </a:xfrm>
          <a:prstGeom prst="rect">
            <a:avLst/>
          </a:prstGeom>
        </p:spPr>
      </p:pic>
      <p:sp>
        <p:nvSpPr>
          <p:cNvPr id="15" name="TextBox 14">
            <a:extLst>
              <a:ext uri="{FF2B5EF4-FFF2-40B4-BE49-F238E27FC236}">
                <a16:creationId xmlns:a16="http://schemas.microsoft.com/office/drawing/2014/main" id="{D1A8FB84-CDDB-40CF-BA7C-DA5DA1A13E37}"/>
              </a:ext>
            </a:extLst>
          </p:cNvPr>
          <p:cNvSpPr txBox="1"/>
          <p:nvPr userDrawn="1"/>
        </p:nvSpPr>
        <p:spPr>
          <a:xfrm rot="16200000">
            <a:off x="227346" y="2075593"/>
            <a:ext cx="4105443" cy="1446550"/>
          </a:xfrm>
          <a:prstGeom prst="rect">
            <a:avLst/>
          </a:prstGeom>
          <a:noFill/>
        </p:spPr>
        <p:txBody>
          <a:bodyPr wrap="square" rtlCol="0">
            <a:spAutoFit/>
          </a:bodyPr>
          <a:lstStyle/>
          <a:p>
            <a:pPr algn="ctr"/>
            <a:r>
              <a:rPr lang="en-US" sz="8800" b="1">
                <a:solidFill>
                  <a:schemeClr val="tx2">
                    <a:lumMod val="40000"/>
                    <a:lumOff val="60000"/>
                    <a:alpha val="25000"/>
                  </a:schemeClr>
                </a:solidFill>
                <a:latin typeface="Sofia Pro Black" pitchFamily="2" charset="77"/>
              </a:rPr>
              <a:t>ABOUT</a:t>
            </a:r>
          </a:p>
        </p:txBody>
      </p:sp>
      <p:grpSp>
        <p:nvGrpSpPr>
          <p:cNvPr id="16" name="Group 15">
            <a:extLst>
              <a:ext uri="{FF2B5EF4-FFF2-40B4-BE49-F238E27FC236}">
                <a16:creationId xmlns:a16="http://schemas.microsoft.com/office/drawing/2014/main" id="{4580B53C-C32B-437B-B309-0369BDBEF6D3}"/>
              </a:ext>
            </a:extLst>
          </p:cNvPr>
          <p:cNvGrpSpPr/>
          <p:nvPr userDrawn="1"/>
        </p:nvGrpSpPr>
        <p:grpSpPr>
          <a:xfrm>
            <a:off x="1756877" y="9426152"/>
            <a:ext cx="4693671" cy="455347"/>
            <a:chOff x="1756877" y="9407511"/>
            <a:chExt cx="4693671" cy="455347"/>
          </a:xfrm>
        </p:grpSpPr>
        <p:grpSp>
          <p:nvGrpSpPr>
            <p:cNvPr id="17" name="Group 16">
              <a:extLst>
                <a:ext uri="{FF2B5EF4-FFF2-40B4-BE49-F238E27FC236}">
                  <a16:creationId xmlns:a16="http://schemas.microsoft.com/office/drawing/2014/main" id="{F4D4ACB8-A58F-497C-839E-6E5B6A7DF74C}"/>
                </a:ext>
              </a:extLst>
            </p:cNvPr>
            <p:cNvGrpSpPr/>
            <p:nvPr userDrawn="1"/>
          </p:nvGrpSpPr>
          <p:grpSpPr>
            <a:xfrm>
              <a:off x="2137308" y="9526967"/>
              <a:ext cx="4313240" cy="335891"/>
              <a:chOff x="2137308" y="9445576"/>
              <a:chExt cx="4313240" cy="335891"/>
            </a:xfrm>
          </p:grpSpPr>
          <p:sp>
            <p:nvSpPr>
              <p:cNvPr id="21" name="TextBox 20">
                <a:extLst>
                  <a:ext uri="{FF2B5EF4-FFF2-40B4-BE49-F238E27FC236}">
                    <a16:creationId xmlns:a16="http://schemas.microsoft.com/office/drawing/2014/main" id="{7F2EB12E-A9C6-4D1C-8709-5C459CC77AE7}"/>
                  </a:ext>
                </a:extLst>
              </p:cNvPr>
              <p:cNvSpPr txBox="1"/>
              <p:nvPr userDrawn="1"/>
            </p:nvSpPr>
            <p:spPr>
              <a:xfrm>
                <a:off x="2197100" y="9562625"/>
                <a:ext cx="4253448" cy="218842"/>
              </a:xfrm>
              <a:prstGeom prst="rect">
                <a:avLst/>
              </a:prstGeom>
              <a:noFill/>
            </p:spPr>
            <p:txBody>
              <a:bodyPr wrap="square" rtlCol="0" anchor="ctr">
                <a:spAutoFit/>
              </a:bodyPr>
              <a:lstStyle/>
              <a:p>
                <a:pPr algn="r">
                  <a:lnSpc>
                    <a:spcPts val="1080"/>
                  </a:lnSpc>
                </a:pPr>
                <a:r>
                  <a:rPr lang="en-US" sz="700" b="0" i="0" baseline="0">
                    <a:solidFill>
                      <a:schemeClr val="bg1"/>
                    </a:solidFill>
                    <a:latin typeface="Sofia Pro Light" pitchFamily="2" charset="77"/>
                  </a:rPr>
                  <a:t> exec@concretepavements.com.au          www.concretepavements.com.au           ASCPconcrete </a:t>
                </a:r>
              </a:p>
            </p:txBody>
          </p:sp>
          <p:sp>
            <p:nvSpPr>
              <p:cNvPr id="19" name="TextBox 18">
                <a:extLst>
                  <a:ext uri="{FF2B5EF4-FFF2-40B4-BE49-F238E27FC236}">
                    <a16:creationId xmlns:a16="http://schemas.microsoft.com/office/drawing/2014/main" id="{3E289872-9FCF-4302-B1E1-C6F0587B6FFA}"/>
                  </a:ext>
                </a:extLst>
              </p:cNvPr>
              <p:cNvSpPr txBox="1"/>
              <p:nvPr userDrawn="1"/>
            </p:nvSpPr>
            <p:spPr>
              <a:xfrm>
                <a:off x="2137308" y="9445576"/>
                <a:ext cx="4313240" cy="219612"/>
              </a:xfrm>
              <a:prstGeom prst="rect">
                <a:avLst/>
              </a:prstGeom>
              <a:noFill/>
            </p:spPr>
            <p:txBody>
              <a:bodyPr wrap="square" rtlCol="0" anchor="ctr">
                <a:spAutoFit/>
              </a:bodyPr>
              <a:lstStyle/>
              <a:p>
                <a:pPr algn="r">
                  <a:lnSpc>
                    <a:spcPts val="1080"/>
                  </a:lnSpc>
                </a:pPr>
                <a:r>
                  <a:rPr lang="fr-FR" sz="700" b="0" i="0">
                    <a:solidFill>
                      <a:schemeClr val="bg1"/>
                    </a:solidFill>
                    <a:latin typeface="Sofia Pro Light" pitchFamily="2" charset="77"/>
                  </a:rPr>
                  <a:t>P O BOX 85 Port </a:t>
                </a:r>
                <a:r>
                  <a:rPr lang="fr-FR" sz="700" b="0" i="0" err="1">
                    <a:solidFill>
                      <a:schemeClr val="bg1"/>
                    </a:solidFill>
                    <a:latin typeface="Sofia Pro Light" pitchFamily="2" charset="77"/>
                  </a:rPr>
                  <a:t>Kembla</a:t>
                </a:r>
                <a:r>
                  <a:rPr lang="fr-FR" sz="700" b="0" i="0">
                    <a:solidFill>
                      <a:schemeClr val="bg1"/>
                    </a:solidFill>
                    <a:latin typeface="Sofia Pro Light" pitchFamily="2" charset="77"/>
                  </a:rPr>
                  <a:t> NSW 2505 </a:t>
                </a:r>
                <a:r>
                  <a:rPr lang="en-US" sz="700" b="0" i="0">
                    <a:solidFill>
                      <a:schemeClr val="bg1"/>
                    </a:solidFill>
                    <a:latin typeface="Sofia Pro Light" pitchFamily="2" charset="77"/>
                  </a:rPr>
                  <a:t>       </a:t>
                </a:r>
                <a:r>
                  <a:rPr lang="en-US" sz="700" b="0" i="0" baseline="0">
                    <a:solidFill>
                      <a:schemeClr val="bg1"/>
                    </a:solidFill>
                    <a:latin typeface="Sofia Pro Light" pitchFamily="2" charset="77"/>
                  </a:rPr>
                  <a:t>1300 769 724</a:t>
                </a:r>
                <a:endParaRPr lang="en-US" sz="700" b="0" i="0">
                  <a:solidFill>
                    <a:schemeClr val="bg1"/>
                  </a:solidFill>
                  <a:latin typeface="Sofia Pro Light" pitchFamily="2" charset="77"/>
                </a:endParaRPr>
              </a:p>
            </p:txBody>
          </p:sp>
          <p:pic>
            <p:nvPicPr>
              <p:cNvPr id="20" name="Graphic 19" descr="Receiver">
                <a:extLst>
                  <a:ext uri="{FF2B5EF4-FFF2-40B4-BE49-F238E27FC236}">
                    <a16:creationId xmlns:a16="http://schemas.microsoft.com/office/drawing/2014/main" id="{3C0C37BE-9E7E-4321-9F8E-947DEC93C5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5714206" y="9520031"/>
                <a:ext cx="90000" cy="90000"/>
              </a:xfrm>
              <a:prstGeom prst="rect">
                <a:avLst/>
              </a:prstGeom>
            </p:spPr>
          </p:pic>
          <p:grpSp>
            <p:nvGrpSpPr>
              <p:cNvPr id="22" name="Group 21">
                <a:extLst>
                  <a:ext uri="{FF2B5EF4-FFF2-40B4-BE49-F238E27FC236}">
                    <a16:creationId xmlns:a16="http://schemas.microsoft.com/office/drawing/2014/main" id="{15FD73B7-9C2A-498C-AB2A-530D928217EB}"/>
                  </a:ext>
                </a:extLst>
              </p:cNvPr>
              <p:cNvGrpSpPr/>
              <p:nvPr userDrawn="1"/>
            </p:nvGrpSpPr>
            <p:grpSpPr>
              <a:xfrm>
                <a:off x="2398060" y="9621012"/>
                <a:ext cx="3381779" cy="130408"/>
                <a:chOff x="2395750" y="9646412"/>
                <a:chExt cx="3381779" cy="130408"/>
              </a:xfrm>
            </p:grpSpPr>
            <p:grpSp>
              <p:nvGrpSpPr>
                <p:cNvPr id="23" name="Group 22">
                  <a:extLst>
                    <a:ext uri="{FF2B5EF4-FFF2-40B4-BE49-F238E27FC236}">
                      <a16:creationId xmlns:a16="http://schemas.microsoft.com/office/drawing/2014/main" id="{5096A028-BF87-4CC1-87EA-CB8BF5DFE247}"/>
                    </a:ext>
                  </a:extLst>
                </p:cNvPr>
                <p:cNvGrpSpPr/>
                <p:nvPr userDrawn="1"/>
              </p:nvGrpSpPr>
              <p:grpSpPr>
                <a:xfrm>
                  <a:off x="2395750" y="9663158"/>
                  <a:ext cx="1753330" cy="99939"/>
                  <a:chOff x="2177469" y="9663158"/>
                  <a:chExt cx="1753330" cy="99939"/>
                </a:xfrm>
              </p:grpSpPr>
              <p:pic>
                <p:nvPicPr>
                  <p:cNvPr id="25" name="Picture 24">
                    <a:extLst>
                      <a:ext uri="{FF2B5EF4-FFF2-40B4-BE49-F238E27FC236}">
                        <a16:creationId xmlns:a16="http://schemas.microsoft.com/office/drawing/2014/main" id="{816BCB4E-3E09-4315-9B50-69BF808591C3}"/>
                      </a:ext>
                    </a:extLst>
                  </p:cNvPr>
                  <p:cNvPicPr>
                    <a:picLocks noChangeAspect="1"/>
                  </p:cNvPicPr>
                  <p:nvPr userDrawn="1"/>
                </p:nvPicPr>
                <p:blipFill>
                  <a:blip r:embed="rId5"/>
                  <a:stretch>
                    <a:fillRect/>
                  </a:stretch>
                </p:blipFill>
                <p:spPr>
                  <a:xfrm>
                    <a:off x="3833653" y="9663158"/>
                    <a:ext cx="97146" cy="99939"/>
                  </a:xfrm>
                  <a:prstGeom prst="rect">
                    <a:avLst/>
                  </a:prstGeom>
                </p:spPr>
              </p:pic>
              <p:pic>
                <p:nvPicPr>
                  <p:cNvPr id="26" name="Picture 25">
                    <a:extLst>
                      <a:ext uri="{FF2B5EF4-FFF2-40B4-BE49-F238E27FC236}">
                        <a16:creationId xmlns:a16="http://schemas.microsoft.com/office/drawing/2014/main" id="{60C73728-FA25-401F-9644-DC1AE6C6C1F5}"/>
                      </a:ext>
                    </a:extLst>
                  </p:cNvPr>
                  <p:cNvPicPr>
                    <a:picLocks noChangeAspect="1"/>
                  </p:cNvPicPr>
                  <p:nvPr userDrawn="1"/>
                </p:nvPicPr>
                <p:blipFill>
                  <a:blip r:embed="rId6"/>
                  <a:stretch>
                    <a:fillRect/>
                  </a:stretch>
                </p:blipFill>
                <p:spPr>
                  <a:xfrm flipH="1">
                    <a:off x="2177469" y="9676226"/>
                    <a:ext cx="97815" cy="73805"/>
                  </a:xfrm>
                  <a:prstGeom prst="rect">
                    <a:avLst/>
                  </a:prstGeom>
                </p:spPr>
              </p:pic>
            </p:grpSp>
            <p:pic>
              <p:nvPicPr>
                <p:cNvPr id="24" name="Graphic 23" descr="Cycle with people">
                  <a:extLst>
                    <a:ext uri="{FF2B5EF4-FFF2-40B4-BE49-F238E27FC236}">
                      <a16:creationId xmlns:a16="http://schemas.microsoft.com/office/drawing/2014/main" id="{60E44EA4-F470-440E-8BF1-B1CE0A6AF07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47121" y="9646412"/>
                  <a:ext cx="130408" cy="130408"/>
                </a:xfrm>
                <a:prstGeom prst="rect">
                  <a:avLst/>
                </a:prstGeom>
              </p:spPr>
            </p:pic>
          </p:grpSp>
        </p:grpSp>
        <p:sp>
          <p:nvSpPr>
            <p:cNvPr id="18" name="TextBox 17">
              <a:extLst>
                <a:ext uri="{FF2B5EF4-FFF2-40B4-BE49-F238E27FC236}">
                  <a16:creationId xmlns:a16="http://schemas.microsoft.com/office/drawing/2014/main" id="{B945A885-DD0E-41FD-BE42-35FC3F9755E9}"/>
                </a:ext>
              </a:extLst>
            </p:cNvPr>
            <p:cNvSpPr txBox="1"/>
            <p:nvPr userDrawn="1"/>
          </p:nvSpPr>
          <p:spPr>
            <a:xfrm>
              <a:off x="1756877" y="9407511"/>
              <a:ext cx="4693671" cy="218842"/>
            </a:xfrm>
            <a:prstGeom prst="rect">
              <a:avLst/>
            </a:prstGeom>
            <a:noFill/>
          </p:spPr>
          <p:txBody>
            <a:bodyPr wrap="square" rtlCol="0" anchor="ctr">
              <a:spAutoFit/>
            </a:bodyPr>
            <a:lstStyle/>
            <a:p>
              <a:pPr algn="r">
                <a:lnSpc>
                  <a:spcPts val="1080"/>
                </a:lnSpc>
              </a:pPr>
              <a:r>
                <a:rPr lang="en-US" sz="700" b="0" i="0" baseline="0">
                  <a:solidFill>
                    <a:schemeClr val="bg1"/>
                  </a:solidFill>
                  <a:latin typeface="Sofia Pro Light" pitchFamily="2" charset="77"/>
                </a:rPr>
                <a:t>Australian Society for Concrete Pavements</a:t>
              </a:r>
            </a:p>
          </p:txBody>
        </p:sp>
      </p:grpSp>
    </p:spTree>
    <p:extLst>
      <p:ext uri="{BB962C8B-B14F-4D97-AF65-F5344CB8AC3E}">
        <p14:creationId xmlns:p14="http://schemas.microsoft.com/office/powerpoint/2010/main" val="123057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C881D-BA22-AB4E-B82C-92A4F0CA3550}"/>
              </a:ext>
            </a:extLst>
          </p:cNvPr>
          <p:cNvSpPr>
            <a:spLocks noGrp="1"/>
          </p:cNvSpPr>
          <p:nvPr>
            <p:ph type="title"/>
          </p:nvPr>
        </p:nvSpPr>
        <p:spPr>
          <a:xfrm>
            <a:off x="470932" y="528027"/>
            <a:ext cx="5916141" cy="191354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A8BA980F-4F44-B543-AA1D-3324E6219D3B}"/>
              </a:ext>
            </a:extLst>
          </p:cNvPr>
          <p:cNvSpPr>
            <a:spLocks noGrp="1"/>
          </p:cNvSpPr>
          <p:nvPr>
            <p:ph type="body" idx="1"/>
          </p:nvPr>
        </p:nvSpPr>
        <p:spPr>
          <a:xfrm>
            <a:off x="470932" y="2637188"/>
            <a:ext cx="5916141" cy="1627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2D42376A-D5BF-72A7-26F4-CA2D9BB256F8}"/>
              </a:ext>
            </a:extLst>
          </p:cNvPr>
          <p:cNvSpPr txBox="1"/>
          <p:nvPr userDrawn="1">
            <p:extLst>
              <p:ext uri="{1162E1C5-73C7-4A58-AE30-91384D911F3F}">
                <p184:classification xmlns:p184="http://schemas.microsoft.com/office/powerpoint/2018/4/main" val="ftr"/>
              </p:ext>
            </p:extLst>
          </p:nvPr>
        </p:nvSpPr>
        <p:spPr>
          <a:xfrm>
            <a:off x="3198813" y="9753600"/>
            <a:ext cx="488950" cy="152400"/>
          </a:xfrm>
          <a:prstGeom prst="rect">
            <a:avLst/>
          </a:prstGeom>
        </p:spPr>
        <p:txBody>
          <a:bodyPr horzOverflow="overflow" lIns="0" tIns="0" rIns="0" bIns="0">
            <a:spAutoFit/>
          </a:bodyPr>
          <a:lstStyle/>
          <a:p>
            <a:pPr algn="l"/>
            <a:r>
              <a:rPr lang="en-AU"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404317878"/>
      </p:ext>
    </p:extLst>
  </p:cSld>
  <p:clrMap bg1="lt1" tx1="dk1" bg2="lt2" tx2="dk2" accent1="accent1" accent2="accent2" accent3="accent3" accent4="accent4" accent5="accent5" accent6="accent6" hlink="hlink" folHlink="folHlink"/>
  <p:sldLayoutIdLst>
    <p:sldLayoutId id="2147483709" r:id="rId1"/>
    <p:sldLayoutId id="2147483711" r:id="rId2"/>
  </p:sldLayoutIdLst>
  <p:txStyles>
    <p:titleStyle>
      <a:lvl1pPr algn="l" defTabSz="914412" rtl="0" eaLnBrk="1" latinLnBrk="0" hangingPunct="1">
        <a:lnSpc>
          <a:spcPct val="100000"/>
        </a:lnSpc>
        <a:spcBef>
          <a:spcPts val="4200"/>
        </a:spcBef>
        <a:buNone/>
        <a:defRPr sz="2400" b="1" i="0" kern="1200" spc="-100" baseline="0">
          <a:solidFill>
            <a:schemeClr val="tx1"/>
          </a:solidFill>
          <a:latin typeface="Sofia Pro Black" pitchFamily="2" charset="77"/>
          <a:ea typeface="+mj-ea"/>
          <a:cs typeface="+mj-cs"/>
        </a:defRPr>
      </a:lvl1pPr>
    </p:titleStyle>
    <p:bodyStyle>
      <a:lvl1pPr marL="228604" indent="-228604" algn="l" defTabSz="914412" rtl="0" eaLnBrk="1" latinLnBrk="0" hangingPunct="1">
        <a:lnSpc>
          <a:spcPts val="1100"/>
        </a:lnSpc>
        <a:spcBef>
          <a:spcPts val="0"/>
        </a:spcBef>
        <a:spcAft>
          <a:spcPts val="1200"/>
        </a:spcAft>
        <a:buFontTx/>
        <a:buBlip>
          <a:blip r:embed="rId4"/>
        </a:buBlip>
        <a:defRPr sz="820" b="0" i="0" kern="1200" spc="0" baseline="0">
          <a:solidFill>
            <a:schemeClr val="tx1"/>
          </a:solidFill>
          <a:latin typeface="Sofia Pro ExtraLight" pitchFamily="2" charset="77"/>
          <a:ea typeface="+mn-ea"/>
          <a:cs typeface="+mn-cs"/>
        </a:defRPr>
      </a:lvl1pPr>
      <a:lvl2pPr marL="685809" indent="-228604" algn="l" defTabSz="914412" rtl="0" eaLnBrk="1" latinLnBrk="0" hangingPunct="1">
        <a:lnSpc>
          <a:spcPts val="1100"/>
        </a:lnSpc>
        <a:spcBef>
          <a:spcPts val="0"/>
        </a:spcBef>
        <a:spcAft>
          <a:spcPts val="400"/>
        </a:spcAft>
        <a:buFontTx/>
        <a:buBlip>
          <a:blip r:embed="rId4"/>
        </a:buBlip>
        <a:defRPr sz="1000" b="1" i="0" kern="1200" baseline="0">
          <a:solidFill>
            <a:schemeClr val="tx1"/>
          </a:solidFill>
          <a:latin typeface="Sofia Pro Black" pitchFamily="2" charset="77"/>
          <a:ea typeface="+mn-ea"/>
          <a:cs typeface="+mn-cs"/>
        </a:defRPr>
      </a:lvl2pPr>
      <a:lvl3pPr marL="1143016" indent="-228604" algn="l" defTabSz="914412" rtl="0" eaLnBrk="1" latinLnBrk="0" hangingPunct="1">
        <a:lnSpc>
          <a:spcPts val="1100"/>
        </a:lnSpc>
        <a:spcBef>
          <a:spcPts val="0"/>
        </a:spcBef>
        <a:spcAft>
          <a:spcPts val="200"/>
        </a:spcAft>
        <a:buFontTx/>
        <a:buBlip>
          <a:blip r:embed="rId4"/>
        </a:buBlip>
        <a:defRPr sz="899" b="1" i="0" kern="1200" spc="0" baseline="0">
          <a:solidFill>
            <a:schemeClr val="tx1"/>
          </a:solidFill>
          <a:latin typeface="Sofia Pro Black" pitchFamily="2" charset="77"/>
          <a:ea typeface="+mn-ea"/>
          <a:cs typeface="+mn-cs"/>
        </a:defRPr>
      </a:lvl3pPr>
      <a:lvl4pPr marL="1600221" indent="-228604" algn="l" defTabSz="914412" rtl="0" eaLnBrk="1" latinLnBrk="0" hangingPunct="1">
        <a:lnSpc>
          <a:spcPts val="1100"/>
        </a:lnSpc>
        <a:spcBef>
          <a:spcPts val="0"/>
        </a:spcBef>
        <a:spcAft>
          <a:spcPts val="1200"/>
        </a:spcAft>
        <a:buFontTx/>
        <a:buBlip>
          <a:blip r:embed="rId4"/>
        </a:buBlip>
        <a:defRPr sz="820" b="0" i="0" kern="1200" spc="0" baseline="0">
          <a:solidFill>
            <a:schemeClr val="accent6"/>
          </a:solidFill>
          <a:latin typeface="Sofia Pro Light" pitchFamily="2" charset="77"/>
          <a:ea typeface="+mn-ea"/>
          <a:cs typeface="+mn-cs"/>
        </a:defRPr>
      </a:lvl4pPr>
      <a:lvl5pPr marL="2057426" indent="-228604" algn="l" defTabSz="914412" rtl="0" eaLnBrk="1" latinLnBrk="0" hangingPunct="1">
        <a:lnSpc>
          <a:spcPct val="90000"/>
        </a:lnSpc>
        <a:spcBef>
          <a:spcPts val="500"/>
        </a:spcBef>
        <a:buFontTx/>
        <a:buBlip>
          <a:blip r:embed="rId4"/>
        </a:buBlip>
        <a:defRPr sz="700" b="0" i="0" kern="1200">
          <a:solidFill>
            <a:schemeClr val="tx1"/>
          </a:solidFill>
          <a:latin typeface="Sofia Pro ExtraLight" pitchFamily="2" charset="77"/>
          <a:ea typeface="+mn-ea"/>
          <a:cs typeface="+mn-cs"/>
        </a:defRPr>
      </a:lvl5pPr>
      <a:lvl6pPr marL="2514633"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9"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6"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51"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2" rtl="0" eaLnBrk="1" latinLnBrk="0" hangingPunct="1">
        <a:defRPr sz="1800" kern="1200">
          <a:solidFill>
            <a:schemeClr val="tx1"/>
          </a:solidFill>
          <a:latin typeface="+mn-lt"/>
          <a:ea typeface="+mn-ea"/>
          <a:cs typeface="+mn-cs"/>
        </a:defRPr>
      </a:lvl1pPr>
      <a:lvl2pPr marL="457206" algn="l" defTabSz="914412" rtl="0" eaLnBrk="1" latinLnBrk="0" hangingPunct="1">
        <a:defRPr sz="1800" kern="1200">
          <a:solidFill>
            <a:schemeClr val="tx1"/>
          </a:solidFill>
          <a:latin typeface="+mn-lt"/>
          <a:ea typeface="+mn-ea"/>
          <a:cs typeface="+mn-cs"/>
        </a:defRPr>
      </a:lvl2pPr>
      <a:lvl3pPr marL="914412" algn="l" defTabSz="914412" rtl="0" eaLnBrk="1" latinLnBrk="0" hangingPunct="1">
        <a:defRPr sz="1800" kern="1200">
          <a:solidFill>
            <a:schemeClr val="tx1"/>
          </a:solidFill>
          <a:latin typeface="+mn-lt"/>
          <a:ea typeface="+mn-ea"/>
          <a:cs typeface="+mn-cs"/>
        </a:defRPr>
      </a:lvl3pPr>
      <a:lvl4pPr marL="1371619" algn="l" defTabSz="914412" rtl="0" eaLnBrk="1" latinLnBrk="0" hangingPunct="1">
        <a:defRPr sz="1800" kern="1200">
          <a:solidFill>
            <a:schemeClr val="tx1"/>
          </a:solidFill>
          <a:latin typeface="+mn-lt"/>
          <a:ea typeface="+mn-ea"/>
          <a:cs typeface="+mn-cs"/>
        </a:defRPr>
      </a:lvl4pPr>
      <a:lvl5pPr marL="1828824" algn="l" defTabSz="914412" rtl="0" eaLnBrk="1" latinLnBrk="0" hangingPunct="1">
        <a:defRPr sz="1800" kern="1200">
          <a:solidFill>
            <a:schemeClr val="tx1"/>
          </a:solidFill>
          <a:latin typeface="+mn-lt"/>
          <a:ea typeface="+mn-ea"/>
          <a:cs typeface="+mn-cs"/>
        </a:defRPr>
      </a:lvl5pPr>
      <a:lvl6pPr marL="2286030" algn="l" defTabSz="914412" rtl="0" eaLnBrk="1" latinLnBrk="0" hangingPunct="1">
        <a:defRPr sz="1800" kern="1200">
          <a:solidFill>
            <a:schemeClr val="tx1"/>
          </a:solidFill>
          <a:latin typeface="+mn-lt"/>
          <a:ea typeface="+mn-ea"/>
          <a:cs typeface="+mn-cs"/>
        </a:defRPr>
      </a:lvl6pPr>
      <a:lvl7pPr marL="2743236" algn="l" defTabSz="914412" rtl="0" eaLnBrk="1" latinLnBrk="0" hangingPunct="1">
        <a:defRPr sz="1800" kern="1200">
          <a:solidFill>
            <a:schemeClr val="tx1"/>
          </a:solidFill>
          <a:latin typeface="+mn-lt"/>
          <a:ea typeface="+mn-ea"/>
          <a:cs typeface="+mn-cs"/>
        </a:defRPr>
      </a:lvl7pPr>
      <a:lvl8pPr marL="3200442" algn="l" defTabSz="914412" rtl="0" eaLnBrk="1" latinLnBrk="0" hangingPunct="1">
        <a:defRPr sz="1800" kern="1200">
          <a:solidFill>
            <a:schemeClr val="tx1"/>
          </a:solidFill>
          <a:latin typeface="+mn-lt"/>
          <a:ea typeface="+mn-ea"/>
          <a:cs typeface="+mn-cs"/>
        </a:defRPr>
      </a:lvl8pPr>
      <a:lvl9pPr marL="3657647" algn="l" defTabSz="91441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8" userDrawn="1">
          <p15:clr>
            <a:srgbClr val="F26B43"/>
          </p15:clr>
        </p15:guide>
        <p15:guide id="2" pos="4012" userDrawn="1">
          <p15:clr>
            <a:srgbClr val="F26B43"/>
          </p15:clr>
        </p15:guide>
        <p15:guide id="3" pos="2880" userDrawn="1">
          <p15:clr>
            <a:srgbClr val="F26B43"/>
          </p15:clr>
        </p15:guide>
        <p15:guide id="4" pos="2716" userDrawn="1">
          <p15:clr>
            <a:srgbClr val="F26B43"/>
          </p15:clr>
        </p15:guide>
        <p15:guide id="5" pos="2251" userDrawn="1">
          <p15:clr>
            <a:srgbClr val="5ACBF0"/>
          </p15:clr>
        </p15:guide>
        <p15:guide id="6" pos="2069" userDrawn="1">
          <p15:clr>
            <a:srgbClr val="5ACBF0"/>
          </p15:clr>
        </p15:guide>
        <p15:guide id="7" pos="1440" userDrawn="1">
          <p15:clr>
            <a:srgbClr val="F26B43"/>
          </p15:clr>
        </p15:guide>
        <p15:guide id="13" pos="2715" userDrawn="1">
          <p15:clr>
            <a:srgbClr val="F26B43"/>
          </p15:clr>
        </p15:guide>
        <p15:guide id="14" pos="1605" userDrawn="1">
          <p15:clr>
            <a:srgbClr val="F26B43"/>
          </p15:clr>
        </p15:guide>
        <p15:guide id="15" pos="4320" userDrawn="1">
          <p15:clr>
            <a:srgbClr val="F26B43"/>
          </p15:clr>
        </p15:guide>
        <p15:guide id="16" userDrawn="1">
          <p15:clr>
            <a:srgbClr val="F26B43"/>
          </p15:clr>
        </p15:guide>
        <p15:guide id="20" orient="horz" pos="379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hyperlink" Target="https://concretepavements.com.au/events/march2022forum/" TargetMode="External"/><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concretepavements.com.au/events/june2024forum-copy/" TargetMode="External"/><Relationship Id="rId10" Type="http://schemas.openxmlformats.org/officeDocument/2006/relationships/image" Target="../media/image5.svg"/><Relationship Id="rId4" Type="http://schemas.openxmlformats.org/officeDocument/2006/relationships/hyperlink" Target="https://concretepavements.com.au/events/ascp-forum-online-specification-updates-are-you-trusted-new-exec-director-open-mic/?" TargetMode="Externa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1.png"/><Relationship Id="rId21" Type="http://schemas.openxmlformats.org/officeDocument/2006/relationships/image" Target="../media/image25.png"/><Relationship Id="rId7" Type="http://schemas.openxmlformats.org/officeDocument/2006/relationships/hyperlink" Target="http://www.concretepavements.com.au/" TargetMode="External"/><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2" Type="http://schemas.openxmlformats.org/officeDocument/2006/relationships/notesSlide" Target="../notesSlides/notesSlide2.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hyperlink" Target="https://concretepavements.com.au/events/june2024forum-copy/" TargetMode="External"/><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5" Type="http://schemas.openxmlformats.org/officeDocument/2006/relationships/hyperlink" Target="https://concretepavements.com.au/events/ascp-forum-online-specification-updates-are-you-trusted-new-exec-director-open-mic/?" TargetMode="External"/><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hyperlink" Target="https://concretepavements.com.au/events/march2022forum/" TargetMode="External"/><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0E5DB3A-8EB6-BA47-A4D3-58ADA5A9D588}"/>
              </a:ext>
            </a:extLst>
          </p:cNvPr>
          <p:cNvGrpSpPr/>
          <p:nvPr/>
        </p:nvGrpSpPr>
        <p:grpSpPr>
          <a:xfrm>
            <a:off x="5589240" y="884048"/>
            <a:ext cx="936104" cy="225639"/>
            <a:chOff x="5589240" y="1676136"/>
            <a:chExt cx="936104" cy="225639"/>
          </a:xfrm>
        </p:grpSpPr>
        <p:sp>
          <p:nvSpPr>
            <p:cNvPr id="14" name="Rectangle 13">
              <a:hlinkClick r:id="rId3"/>
              <a:extLst>
                <a:ext uri="{FF2B5EF4-FFF2-40B4-BE49-F238E27FC236}">
                  <a16:creationId xmlns:a16="http://schemas.microsoft.com/office/drawing/2014/main" id="{08EE989E-713F-F041-A95A-40C6FC716120}"/>
                </a:ext>
              </a:extLst>
            </p:cNvPr>
            <p:cNvSpPr/>
            <p:nvPr/>
          </p:nvSpPr>
          <p:spPr>
            <a:xfrm>
              <a:off x="5589240" y="1708445"/>
              <a:ext cx="936104" cy="1728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4"/>
              <a:extLst>
                <a:ext uri="{FF2B5EF4-FFF2-40B4-BE49-F238E27FC236}">
                  <a16:creationId xmlns:a16="http://schemas.microsoft.com/office/drawing/2014/main" id="{F85DA742-6E60-3444-98FA-CFE7BA657F21}"/>
                </a:ext>
              </a:extLst>
            </p:cNvPr>
            <p:cNvSpPr/>
            <p:nvPr/>
          </p:nvSpPr>
          <p:spPr>
            <a:xfrm>
              <a:off x="5589240" y="1676136"/>
              <a:ext cx="936104" cy="225639"/>
            </a:xfrm>
            <a:prstGeom prst="rect">
              <a:avLst/>
            </a:prstGeom>
          </p:spPr>
          <p:txBody>
            <a:bodyPr wrap="square" lIns="0" rIns="0">
              <a:spAutoFit/>
            </a:bodyPr>
            <a:lstStyle/>
            <a:p>
              <a:pPr algn="ctr">
                <a:lnSpc>
                  <a:spcPts val="1120"/>
                </a:lnSpc>
              </a:pPr>
              <a:r>
                <a:rPr lang="en-US" sz="800" b="1" spc="-30" dirty="0">
                  <a:solidFill>
                    <a:schemeClr val="bg1"/>
                  </a:solidFill>
                  <a:latin typeface="Sofia Pro Semi Bold" panose="020B0000000000000000" pitchFamily="34" charset="0"/>
                  <a:hlinkClick r:id="rId5">
                    <a:extLst>
                      <a:ext uri="{A12FA001-AC4F-418D-AE19-62706E023703}">
                        <ahyp:hlinkClr xmlns:ahyp="http://schemas.microsoft.com/office/drawing/2018/hyperlinkcolor" val="tx"/>
                      </a:ext>
                    </a:extLst>
                  </a:hlinkClick>
                </a:rPr>
                <a:t>REGISTER HERE</a:t>
              </a:r>
              <a:endParaRPr lang="en-US" sz="800" b="1" spc="-30" dirty="0">
                <a:solidFill>
                  <a:schemeClr val="bg1"/>
                </a:solidFill>
                <a:latin typeface="Sofia Pro Semi Bold" panose="020B0000000000000000" pitchFamily="34" charset="0"/>
              </a:endParaRPr>
            </a:p>
          </p:txBody>
        </p:sp>
      </p:grpSp>
      <p:sp>
        <p:nvSpPr>
          <p:cNvPr id="41" name="Rectangle 40">
            <a:extLst>
              <a:ext uri="{FF2B5EF4-FFF2-40B4-BE49-F238E27FC236}">
                <a16:creationId xmlns:a16="http://schemas.microsoft.com/office/drawing/2014/main" id="{402AC7F3-8510-0041-A4F3-A8D353B76712}"/>
              </a:ext>
            </a:extLst>
          </p:cNvPr>
          <p:cNvSpPr/>
          <p:nvPr/>
        </p:nvSpPr>
        <p:spPr>
          <a:xfrm>
            <a:off x="332571" y="2319616"/>
            <a:ext cx="1079094" cy="341932"/>
          </a:xfrm>
          <a:prstGeom prst="rect">
            <a:avLst/>
          </a:prstGeom>
          <a:noFill/>
        </p:spPr>
        <p:txBody>
          <a:bodyPr wrap="none" lIns="0" tIns="180000" rIns="0" anchor="t">
            <a:noAutofit/>
          </a:bodyPr>
          <a:lstStyle/>
          <a:p>
            <a:pPr marL="177800" indent="-177800" algn="r">
              <a:lnSpc>
                <a:spcPts val="1100"/>
              </a:lnSpc>
            </a:pPr>
            <a:r>
              <a:rPr lang="en-AU" sz="800" dirty="0">
                <a:latin typeface="Sofia Pro Black" pitchFamily="2" charset="77"/>
              </a:rPr>
              <a:t>DATE</a:t>
            </a:r>
            <a:endParaRPr lang="en-AU" sz="820" dirty="0">
              <a:highlight>
                <a:srgbClr val="FFFF00"/>
              </a:highlight>
              <a:latin typeface="Sofia Pro Semi Bold" panose="020B0000000000000000" pitchFamily="34" charset="0"/>
            </a:endParaRPr>
          </a:p>
        </p:txBody>
      </p:sp>
      <p:cxnSp>
        <p:nvCxnSpPr>
          <p:cNvPr id="20" name="Straight Connector 19">
            <a:extLst>
              <a:ext uri="{FF2B5EF4-FFF2-40B4-BE49-F238E27FC236}">
                <a16:creationId xmlns:a16="http://schemas.microsoft.com/office/drawing/2014/main" id="{D28A7BB7-1763-3141-B973-6F11DC5E2CF1}"/>
              </a:ext>
            </a:extLst>
          </p:cNvPr>
          <p:cNvCxnSpPr>
            <a:cxnSpLocks/>
          </p:cNvCxnSpPr>
          <p:nvPr/>
        </p:nvCxnSpPr>
        <p:spPr>
          <a:xfrm>
            <a:off x="-115200" y="2671735"/>
            <a:ext cx="180365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FB6799AE-9769-EF4B-8503-6D56EDBB5152}"/>
              </a:ext>
            </a:extLst>
          </p:cNvPr>
          <p:cNvSpPr/>
          <p:nvPr/>
        </p:nvSpPr>
        <p:spPr>
          <a:xfrm>
            <a:off x="332493" y="4348600"/>
            <a:ext cx="1079171" cy="322204"/>
          </a:xfrm>
          <a:prstGeom prst="rect">
            <a:avLst/>
          </a:prstGeom>
          <a:noFill/>
        </p:spPr>
        <p:txBody>
          <a:bodyPr wrap="none" lIns="0" tIns="180000" rIns="0">
            <a:noAutofit/>
          </a:bodyPr>
          <a:lstStyle/>
          <a:p>
            <a:pPr marL="177800" indent="-177800" algn="r">
              <a:lnSpc>
                <a:spcPts val="1100"/>
              </a:lnSpc>
            </a:pPr>
            <a:r>
              <a:rPr lang="en-AU" sz="800" dirty="0">
                <a:latin typeface="Sofia Pro Black" pitchFamily="2" charset="77"/>
              </a:rPr>
              <a:t>FORUM OVERVIEW</a:t>
            </a:r>
          </a:p>
        </p:txBody>
      </p:sp>
      <p:cxnSp>
        <p:nvCxnSpPr>
          <p:cNvPr id="47" name="Straight Connector 46">
            <a:extLst>
              <a:ext uri="{FF2B5EF4-FFF2-40B4-BE49-F238E27FC236}">
                <a16:creationId xmlns:a16="http://schemas.microsoft.com/office/drawing/2014/main" id="{2FE019D9-51B5-D343-BA0F-C3C509744C56}"/>
              </a:ext>
            </a:extLst>
          </p:cNvPr>
          <p:cNvCxnSpPr>
            <a:cxnSpLocks/>
          </p:cNvCxnSpPr>
          <p:nvPr/>
        </p:nvCxnSpPr>
        <p:spPr>
          <a:xfrm>
            <a:off x="-182069" y="4721083"/>
            <a:ext cx="1870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itle 3">
            <a:extLst>
              <a:ext uri="{FF2B5EF4-FFF2-40B4-BE49-F238E27FC236}">
                <a16:creationId xmlns:a16="http://schemas.microsoft.com/office/drawing/2014/main" id="{14238ED8-1BDB-0041-9F91-C4B9E7D6AC2F}"/>
              </a:ext>
            </a:extLst>
          </p:cNvPr>
          <p:cNvSpPr txBox="1">
            <a:spLocks/>
          </p:cNvSpPr>
          <p:nvPr/>
        </p:nvSpPr>
        <p:spPr>
          <a:xfrm>
            <a:off x="998712" y="1488315"/>
            <a:ext cx="4860575" cy="493171"/>
          </a:xfrm>
          <a:prstGeom prst="rect">
            <a:avLst/>
          </a:prstGeom>
        </p:spPr>
        <p:txBody>
          <a:bodyPr lIns="0" tIns="72000" rIns="0" bIns="72000" anchor="t">
            <a:noAutofit/>
          </a:bodyPr>
          <a:lstStyle>
            <a:lvl1pPr algn="l" defTabSz="914412" rtl="0" eaLnBrk="1" latinLnBrk="0" hangingPunct="1">
              <a:lnSpc>
                <a:spcPct val="100000"/>
              </a:lnSpc>
              <a:spcBef>
                <a:spcPts val="4200"/>
              </a:spcBef>
              <a:buNone/>
              <a:defRPr sz="2800" b="1" i="0" kern="1200" spc="-50" baseline="0">
                <a:solidFill>
                  <a:schemeClr val="tx1"/>
                </a:solidFill>
                <a:latin typeface="Sofia Pro Condensed Black" panose="020B0000000000000000" pitchFamily="34" charset="0"/>
                <a:ea typeface="+mj-ea"/>
                <a:cs typeface="+mj-cs"/>
              </a:defRPr>
            </a:lvl1pPr>
          </a:lstStyle>
          <a:p>
            <a:pPr algn="ctr">
              <a:lnSpc>
                <a:spcPts val="2640"/>
              </a:lnSpc>
              <a:spcBef>
                <a:spcPts val="0"/>
              </a:spcBef>
            </a:pPr>
            <a:r>
              <a:rPr lang="en-AU" sz="2200" spc="-100" dirty="0">
                <a:solidFill>
                  <a:schemeClr val="bg1"/>
                </a:solidFill>
                <a:latin typeface="Sofia Pro Bold" panose="020B0000000000000000" pitchFamily="34" charset="0"/>
              </a:rPr>
              <a:t>March 2025 Pavement Technical Forum </a:t>
            </a:r>
            <a:endParaRPr lang="en-AU" sz="2200" spc="-30" dirty="0">
              <a:solidFill>
                <a:schemeClr val="bg1"/>
              </a:solidFill>
              <a:latin typeface="Sofia Pro Bold" panose="020B0000000000000000" pitchFamily="34" charset="0"/>
              <a:ea typeface="+mn-ea"/>
              <a:cs typeface="Sofia Pro Light"/>
            </a:endParaRPr>
          </a:p>
        </p:txBody>
      </p:sp>
      <p:sp>
        <p:nvSpPr>
          <p:cNvPr id="5" name="TextBox 4">
            <a:extLst>
              <a:ext uri="{FF2B5EF4-FFF2-40B4-BE49-F238E27FC236}">
                <a16:creationId xmlns:a16="http://schemas.microsoft.com/office/drawing/2014/main" id="{A9136BAA-768D-E041-ACE2-1D7621EF5823}"/>
              </a:ext>
            </a:extLst>
          </p:cNvPr>
          <p:cNvSpPr txBox="1"/>
          <p:nvPr/>
        </p:nvSpPr>
        <p:spPr>
          <a:xfrm>
            <a:off x="264891" y="4771363"/>
            <a:ext cx="1295033" cy="2871748"/>
          </a:xfrm>
          <a:prstGeom prst="rect">
            <a:avLst/>
          </a:prstGeom>
          <a:noFill/>
        </p:spPr>
        <p:txBody>
          <a:bodyPr wrap="square" lIns="0" tIns="45720" rIns="0" bIns="45720" rtlCol="0" anchor="t">
            <a:spAutoFit/>
          </a:bodyPr>
          <a:lstStyle/>
          <a:p>
            <a:pPr marL="177800" indent="-177800">
              <a:lnSpc>
                <a:spcPts val="1300"/>
              </a:lnSpc>
              <a:spcBef>
                <a:spcPts val="300"/>
              </a:spcBef>
              <a:spcAft>
                <a:spcPts val="300"/>
              </a:spcAft>
              <a:buBlip>
                <a:blip r:embed="rId6"/>
              </a:buBlip>
            </a:pPr>
            <a:r>
              <a:rPr lang="en-AU" sz="900" dirty="0">
                <a:latin typeface="Sofia Pro ExtraLight"/>
              </a:rPr>
              <a:t>Concrete Overlay Performance</a:t>
            </a:r>
            <a:endParaRPr lang="en-AU" sz="900" dirty="0">
              <a:latin typeface="Sofia Pro ExtraLight" pitchFamily="2" charset="77"/>
            </a:endParaRPr>
          </a:p>
          <a:p>
            <a:pPr marL="177800" indent="-177800">
              <a:lnSpc>
                <a:spcPts val="1300"/>
              </a:lnSpc>
              <a:spcBef>
                <a:spcPts val="300"/>
              </a:spcBef>
              <a:spcAft>
                <a:spcPts val="300"/>
              </a:spcAft>
              <a:buBlip>
                <a:blip r:embed="rId6"/>
              </a:buBlip>
            </a:pPr>
            <a:r>
              <a:rPr lang="en-AU" sz="900" dirty="0">
                <a:latin typeface="Sofia Pro ExtraLight"/>
              </a:rPr>
              <a:t>Pavement Durability – Developing Accelerated tests  </a:t>
            </a:r>
            <a:endParaRPr lang="en-AU" sz="900" dirty="0">
              <a:latin typeface="Sofia Pro ExtraLight" pitchFamily="2" charset="77"/>
            </a:endParaRPr>
          </a:p>
          <a:p>
            <a:pPr marL="177800" indent="-177800">
              <a:lnSpc>
                <a:spcPts val="1300"/>
              </a:lnSpc>
              <a:spcBef>
                <a:spcPts val="300"/>
              </a:spcBef>
              <a:spcAft>
                <a:spcPts val="300"/>
              </a:spcAft>
              <a:buBlip>
                <a:blip r:embed="rId6"/>
              </a:buBlip>
            </a:pPr>
            <a:r>
              <a:rPr lang="en-AU" sz="900" dirty="0">
                <a:latin typeface="Sofia Pro ExtraLight"/>
              </a:rPr>
              <a:t>Pavement Innovation   </a:t>
            </a:r>
          </a:p>
          <a:p>
            <a:pPr marL="177800" indent="-177800">
              <a:lnSpc>
                <a:spcPts val="1300"/>
              </a:lnSpc>
              <a:spcBef>
                <a:spcPts val="300"/>
              </a:spcBef>
              <a:spcAft>
                <a:spcPts val="300"/>
              </a:spcAft>
              <a:buBlip>
                <a:blip r:embed="rId6"/>
              </a:buBlip>
            </a:pPr>
            <a:r>
              <a:rPr lang="en-AU" sz="900" dirty="0">
                <a:latin typeface="Sofia Pro ExtraLight"/>
              </a:rPr>
              <a:t>Supplier Case Studies – </a:t>
            </a:r>
            <a:r>
              <a:rPr lang="en-AU" sz="900" dirty="0" err="1">
                <a:latin typeface="Sofia Pro ExtraLight"/>
              </a:rPr>
              <a:t>Enviromesh</a:t>
            </a:r>
            <a:endParaRPr lang="en-AU" sz="900" dirty="0">
              <a:latin typeface="Sofia Pro ExtraLight"/>
            </a:endParaRPr>
          </a:p>
          <a:p>
            <a:pPr marL="177800" indent="-177800">
              <a:lnSpc>
                <a:spcPts val="1300"/>
              </a:lnSpc>
              <a:spcBef>
                <a:spcPts val="300"/>
              </a:spcBef>
              <a:spcAft>
                <a:spcPts val="300"/>
              </a:spcAft>
              <a:buBlip>
                <a:blip r:embed="rId6"/>
              </a:buBlip>
            </a:pPr>
            <a:r>
              <a:rPr lang="en-AU" sz="900" dirty="0">
                <a:latin typeface="Sofia Pro ExtraLight"/>
              </a:rPr>
              <a:t>Current project Updates – M6</a:t>
            </a:r>
          </a:p>
          <a:p>
            <a:pPr marL="177800" indent="-177800" algn="r">
              <a:lnSpc>
                <a:spcPts val="1300"/>
              </a:lnSpc>
              <a:spcBef>
                <a:spcPts val="300"/>
              </a:spcBef>
              <a:spcAft>
                <a:spcPts val="300"/>
              </a:spcAft>
              <a:buBlip>
                <a:blip r:embed="rId6"/>
              </a:buBlip>
            </a:pPr>
            <a:endParaRPr lang="en-AU" sz="900" dirty="0">
              <a:latin typeface="Sofia Pro ExtraLight"/>
            </a:endParaRPr>
          </a:p>
          <a:p>
            <a:pPr algn="r">
              <a:lnSpc>
                <a:spcPts val="1300"/>
              </a:lnSpc>
              <a:spcBef>
                <a:spcPts val="300"/>
              </a:spcBef>
              <a:spcAft>
                <a:spcPts val="300"/>
              </a:spcAft>
            </a:pPr>
            <a:endParaRPr lang="en-AU" sz="900" dirty="0">
              <a:highlight>
                <a:srgbClr val="FFFF00"/>
              </a:highlight>
              <a:latin typeface="Sofia Pro ExtraLight" pitchFamily="2" charset="77"/>
            </a:endParaRPr>
          </a:p>
        </p:txBody>
      </p:sp>
      <p:graphicFrame>
        <p:nvGraphicFramePr>
          <p:cNvPr id="21" name="Table 20">
            <a:extLst>
              <a:ext uri="{FF2B5EF4-FFF2-40B4-BE49-F238E27FC236}">
                <a16:creationId xmlns:a16="http://schemas.microsoft.com/office/drawing/2014/main" id="{0DC165E8-7FAE-40E4-A623-16D663E80BB8}"/>
              </a:ext>
            </a:extLst>
          </p:cNvPr>
          <p:cNvGraphicFramePr>
            <a:graphicFrameLocks noGrp="1"/>
          </p:cNvGraphicFramePr>
          <p:nvPr>
            <p:extLst>
              <p:ext uri="{D42A27DB-BD31-4B8C-83A1-F6EECF244321}">
                <p14:modId xmlns:p14="http://schemas.microsoft.com/office/powerpoint/2010/main" val="1802442669"/>
              </p:ext>
            </p:extLst>
          </p:nvPr>
        </p:nvGraphicFramePr>
        <p:xfrm>
          <a:off x="1865745" y="2301237"/>
          <a:ext cx="4992255" cy="6526943"/>
        </p:xfrm>
        <a:graphic>
          <a:graphicData uri="http://schemas.openxmlformats.org/drawingml/2006/table">
            <a:tbl>
              <a:tblPr bandRow="1">
                <a:tableStyleId>{5C22544A-7EE6-4342-B048-85BDC9FD1C3A}</a:tableStyleId>
              </a:tblPr>
              <a:tblGrid>
                <a:gridCol w="601790">
                  <a:extLst>
                    <a:ext uri="{9D8B030D-6E8A-4147-A177-3AD203B41FA5}">
                      <a16:colId xmlns:a16="http://schemas.microsoft.com/office/drawing/2014/main" val="3133809804"/>
                    </a:ext>
                  </a:extLst>
                </a:gridCol>
                <a:gridCol w="1797122">
                  <a:extLst>
                    <a:ext uri="{9D8B030D-6E8A-4147-A177-3AD203B41FA5}">
                      <a16:colId xmlns:a16="http://schemas.microsoft.com/office/drawing/2014/main" val="232191277"/>
                    </a:ext>
                  </a:extLst>
                </a:gridCol>
                <a:gridCol w="2593343">
                  <a:extLst>
                    <a:ext uri="{9D8B030D-6E8A-4147-A177-3AD203B41FA5}">
                      <a16:colId xmlns:a16="http://schemas.microsoft.com/office/drawing/2014/main" val="1778522059"/>
                    </a:ext>
                  </a:extLst>
                </a:gridCol>
              </a:tblGrid>
              <a:tr h="540143">
                <a:tc>
                  <a:txBody>
                    <a:bodyPr/>
                    <a:lstStyle/>
                    <a:p>
                      <a:pPr algn="l"/>
                      <a:r>
                        <a:rPr lang="en-US" sz="800" b="0" i="0" dirty="0">
                          <a:solidFill>
                            <a:schemeClr val="accent1"/>
                          </a:solidFill>
                          <a:latin typeface="Sofia Pro Semi Bold" pitchFamily="2" charset="77"/>
                        </a:rPr>
                        <a:t>10.00 am</a:t>
                      </a: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latin typeface="Source Sans Pro Black" panose="020B0803030403020204" pitchFamily="34" charset="0"/>
                          <a:ea typeface="+mn-ea"/>
                          <a:cs typeface="+mn-cs"/>
                        </a:rPr>
                        <a:t>Welcome and Introduction</a:t>
                      </a: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dirty="0">
                          <a:solidFill>
                            <a:schemeClr val="accent1"/>
                          </a:solidFill>
                          <a:latin typeface="Sofia Pro Semi Bold" pitchFamily="2" charset="77"/>
                        </a:rPr>
                        <a:t>Caleb Hayde</a:t>
                      </a:r>
                    </a:p>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1" dirty="0">
                          <a:solidFill>
                            <a:schemeClr val="tx1"/>
                          </a:solidFill>
                          <a:latin typeface="Sofia Pro ExtraLight" panose="02000000000000000000" pitchFamily="2" charset="0"/>
                        </a:rPr>
                        <a:t>Senior Engineer, Pavements</a:t>
                      </a:r>
                    </a:p>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Sofia Pro Semi Bold" pitchFamily="2" charset="77"/>
                        </a:rPr>
                        <a:t>Aurecon</a:t>
                      </a:r>
                    </a:p>
                  </a:txBody>
                  <a:tcPr marL="72000" marR="288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val="2613072180"/>
                  </a:ext>
                </a:extLst>
              </a:tr>
              <a:tr h="540143">
                <a:tc>
                  <a:txBody>
                    <a:bodyPr/>
                    <a:lstStyle/>
                    <a:p>
                      <a:pPr algn="l"/>
                      <a:r>
                        <a:rPr lang="en-US" sz="800" b="0" i="0" dirty="0">
                          <a:solidFill>
                            <a:schemeClr val="accent1"/>
                          </a:solidFill>
                          <a:latin typeface="Sofia Pro Semi Bold" pitchFamily="2" charset="77"/>
                        </a:rPr>
                        <a:t>10.10 am</a:t>
                      </a: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kern="1200" dirty="0" err="1">
                          <a:solidFill>
                            <a:schemeClr val="tx1"/>
                          </a:solidFill>
                          <a:latin typeface="Source Sans Pro Black" panose="020B0803030403020204" pitchFamily="34" charset="0"/>
                          <a:ea typeface="+mn-ea"/>
                          <a:cs typeface="+mn-cs"/>
                        </a:rPr>
                        <a:t>Waringah</a:t>
                      </a:r>
                      <a:r>
                        <a:rPr lang="en-US" sz="800" b="0" i="0" kern="1200" dirty="0">
                          <a:solidFill>
                            <a:schemeClr val="tx1"/>
                          </a:solidFill>
                          <a:latin typeface="Source Sans Pro Black" panose="020B0803030403020204" pitchFamily="34" charset="0"/>
                          <a:ea typeface="+mn-ea"/>
                          <a:cs typeface="+mn-cs"/>
                        </a:rPr>
                        <a:t> Freeway Upgrade </a:t>
                      </a: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dirty="0">
                          <a:solidFill>
                            <a:schemeClr val="accent1"/>
                          </a:solidFill>
                          <a:latin typeface="Sofia Pro Semi Bold" pitchFamily="2" charset="77"/>
                        </a:rPr>
                        <a:t>Peter Carson &amp; Tim Hodge </a:t>
                      </a:r>
                    </a:p>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1" dirty="0">
                          <a:solidFill>
                            <a:schemeClr val="tx1"/>
                          </a:solidFill>
                          <a:latin typeface="Sofia Pro ExtraLight" panose="02000000000000000000" pitchFamily="2" charset="0"/>
                        </a:rPr>
                        <a:t>Technical Director /  Senior Project Manager </a:t>
                      </a:r>
                    </a:p>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Sofia Pro Semi Bold" pitchFamily="2" charset="77"/>
                        </a:rPr>
                        <a:t>Arcadis &amp; CPB Contractors </a:t>
                      </a:r>
                    </a:p>
                  </a:txBody>
                  <a:tcPr marL="72000" marR="288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val="1871508559"/>
                  </a:ext>
                </a:extLst>
              </a:tr>
              <a:tr h="663530">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dirty="0">
                          <a:solidFill>
                            <a:schemeClr val="accent1"/>
                          </a:solidFill>
                          <a:latin typeface="Sofia Pro Semi Bold" pitchFamily="2" charset="77"/>
                        </a:rPr>
                        <a:t>10.40 am</a:t>
                      </a: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latin typeface="Source Sans Pro Black" panose="020B0803030403020204" pitchFamily="34" charset="0"/>
                          <a:ea typeface="+mn-ea"/>
                          <a:cs typeface="+mn-cs"/>
                        </a:rPr>
                        <a:t>Beyond The Patchwork – Holistic Innovative Approaches To Durable Concrete Repairs </a:t>
                      </a: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kern="1200" dirty="0">
                          <a:solidFill>
                            <a:schemeClr val="accent1"/>
                          </a:solidFill>
                          <a:latin typeface="Sofia Pro Semi Bold" pitchFamily="2" charset="77"/>
                          <a:ea typeface="+mn-ea"/>
                          <a:cs typeface="+mn-cs"/>
                        </a:rPr>
                        <a:t>Hamid Khan </a:t>
                      </a:r>
                    </a:p>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1" kern="1200" dirty="0">
                          <a:solidFill>
                            <a:schemeClr val="tx1"/>
                          </a:solidFill>
                          <a:latin typeface="Sofia Pro ExtraLight" panose="02000000000000000000" pitchFamily="2" charset="0"/>
                          <a:ea typeface="+mn-ea"/>
                          <a:cs typeface="+mn-cs"/>
                        </a:rPr>
                        <a:t>Product Segment Specialist – Durability, Repairs, Grouts and Corrosion Protection, ANZ Market </a:t>
                      </a:r>
                    </a:p>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latin typeface="Sofia Pro Semi Bold" pitchFamily="2" charset="77"/>
                          <a:ea typeface="+mn-ea"/>
                          <a:cs typeface="+mn-cs"/>
                        </a:rPr>
                        <a:t>FOSROC</a:t>
                      </a:r>
                      <a:endParaRPr lang="en-US" sz="800" b="0" i="0" dirty="0">
                        <a:solidFill>
                          <a:schemeClr val="accent1"/>
                        </a:solidFill>
                        <a:latin typeface="Sofia Pro Semi Bold" pitchFamily="2" charset="77"/>
                      </a:endParaRPr>
                    </a:p>
                    <a:p>
                      <a:pPr marL="0" marR="0" lvl="0" indent="0" algn="l" defTabSz="914412" rtl="0" eaLnBrk="1" fontAlgn="auto" latinLnBrk="0" hangingPunct="1">
                        <a:lnSpc>
                          <a:spcPct val="100000"/>
                        </a:lnSpc>
                        <a:spcBef>
                          <a:spcPts val="0"/>
                        </a:spcBef>
                        <a:spcAft>
                          <a:spcPts val="0"/>
                        </a:spcAft>
                        <a:buClrTx/>
                        <a:buSzTx/>
                        <a:buFontTx/>
                        <a:buNone/>
                        <a:tabLst/>
                        <a:defRPr/>
                      </a:pPr>
                      <a:endParaRPr lang="en-US" sz="800" b="0" i="1" dirty="0">
                        <a:solidFill>
                          <a:schemeClr val="tx1"/>
                        </a:solidFill>
                        <a:latin typeface="Sofia Pro ExtraLight" panose="02000000000000000000" pitchFamily="2" charset="0"/>
                      </a:endParaRPr>
                    </a:p>
                  </a:txBody>
                  <a:tcPr marL="72000" marR="288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val="2467681102"/>
                  </a:ext>
                </a:extLst>
              </a:tr>
              <a:tr h="511119">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dirty="0">
                          <a:solidFill>
                            <a:schemeClr val="accent1"/>
                          </a:solidFill>
                          <a:latin typeface="Sofia Pro Semi Bold" pitchFamily="2" charset="77"/>
                        </a:rPr>
                        <a:t>11.10 am</a:t>
                      </a:r>
                    </a:p>
                    <a:p>
                      <a:pPr marL="0" marR="0" lvl="0" indent="0" algn="l" defTabSz="914412" rtl="0" eaLnBrk="1" fontAlgn="auto" latinLnBrk="0" hangingPunct="1">
                        <a:lnSpc>
                          <a:spcPct val="100000"/>
                        </a:lnSpc>
                        <a:spcBef>
                          <a:spcPts val="0"/>
                        </a:spcBef>
                        <a:spcAft>
                          <a:spcPts val="0"/>
                        </a:spcAft>
                        <a:buClrTx/>
                        <a:buSzTx/>
                        <a:buFontTx/>
                        <a:buNone/>
                        <a:tabLst/>
                        <a:defRPr/>
                      </a:pPr>
                      <a:endParaRPr lang="en-US" sz="800" b="0" i="0" dirty="0">
                        <a:solidFill>
                          <a:schemeClr val="accent1"/>
                        </a:solidFill>
                        <a:latin typeface="Sofia Pro Semi Bold" pitchFamily="2" charset="77"/>
                      </a:endParaRP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AU" sz="800" b="0" i="0" kern="1200" dirty="0">
                          <a:solidFill>
                            <a:schemeClr val="tx1"/>
                          </a:solidFill>
                          <a:latin typeface="Source Sans Pro Black" panose="020B0803030403020204" pitchFamily="34" charset="0"/>
                          <a:ea typeface="+mn-ea"/>
                          <a:cs typeface="+mn-cs"/>
                        </a:rPr>
                        <a:t>Morning Tea</a:t>
                      </a: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endParaRPr lang="en-US" sz="800" b="1" i="0" dirty="0">
                        <a:solidFill>
                          <a:schemeClr val="tx1"/>
                        </a:solidFill>
                        <a:latin typeface="Sofia Pro Semi Bold" pitchFamily="2" charset="77"/>
                      </a:endParaRPr>
                    </a:p>
                  </a:txBody>
                  <a:tcPr marL="72000" marR="288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val="970038962"/>
                  </a:ext>
                </a:extLst>
              </a:tr>
              <a:tr h="730772">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dirty="0">
                          <a:solidFill>
                            <a:schemeClr val="accent1"/>
                          </a:solidFill>
                          <a:latin typeface="Sofia Pro Semi Bold" pitchFamily="2" charset="77"/>
                        </a:rPr>
                        <a:t>11.30 am</a:t>
                      </a: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latin typeface="Source Sans Pro Black" panose="020B0803030403020204" pitchFamily="34" charset="0"/>
                          <a:ea typeface="+mn-ea"/>
                          <a:cs typeface="+mn-cs"/>
                        </a:rPr>
                        <a:t>Is Erosion Analysis in Thickness Design Necessary Where A Lean Concrete Subbase is Used</a:t>
                      </a: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dirty="0">
                          <a:solidFill>
                            <a:schemeClr val="accent1"/>
                          </a:solidFill>
                          <a:latin typeface="Sofia Pro Semi Bold" pitchFamily="2" charset="77"/>
                        </a:rPr>
                        <a:t>John Hodgkinson, AM</a:t>
                      </a:r>
                    </a:p>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1" dirty="0">
                          <a:solidFill>
                            <a:schemeClr val="tx1"/>
                          </a:solidFill>
                          <a:latin typeface="Sofia Pro ExtraLight" panose="02000000000000000000" pitchFamily="2" charset="0"/>
                        </a:rPr>
                        <a:t>Honorary Member ASCP </a:t>
                      </a:r>
                      <a:endParaRPr lang="en-US" sz="800" b="1" i="0" kern="1200" dirty="0">
                        <a:solidFill>
                          <a:schemeClr val="tx1"/>
                        </a:solidFill>
                        <a:latin typeface="Sofia Pro Semi Bold" pitchFamily="2" charset="77"/>
                        <a:ea typeface="+mn-ea"/>
                        <a:cs typeface="+mn-cs"/>
                      </a:endParaRPr>
                    </a:p>
                  </a:txBody>
                  <a:tcPr marL="72000" marR="288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val="2523072599"/>
                  </a:ext>
                </a:extLst>
              </a:tr>
              <a:tr h="469341">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dirty="0">
                          <a:solidFill>
                            <a:schemeClr val="accent1"/>
                          </a:solidFill>
                          <a:latin typeface="Sofia Pro Semi Bold" pitchFamily="2" charset="77"/>
                        </a:rPr>
                        <a:t>12.00 pm</a:t>
                      </a: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latin typeface="Source Sans Pro Black" panose="020B0803030403020204" pitchFamily="34" charset="0"/>
                          <a:ea typeface="+mn-ea"/>
                          <a:cs typeface="+mn-cs"/>
                        </a:rPr>
                        <a:t>MECLA Briefing On Guide to Low Carbon Concrete</a:t>
                      </a: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kern="1200" dirty="0">
                          <a:solidFill>
                            <a:schemeClr val="accent1"/>
                          </a:solidFill>
                          <a:latin typeface="Sofia Pro Semi Bold" pitchFamily="2" charset="77"/>
                          <a:ea typeface="+mn-ea"/>
                          <a:cs typeface="+mn-cs"/>
                        </a:rPr>
                        <a:t>Jason Chandler</a:t>
                      </a:r>
                    </a:p>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1" dirty="0">
                          <a:solidFill>
                            <a:schemeClr val="tx1"/>
                          </a:solidFill>
                          <a:latin typeface="Sofia Pro ExtraLight" panose="02000000000000000000" pitchFamily="2" charset="0"/>
                        </a:rPr>
                        <a:t>Director </a:t>
                      </a:r>
                    </a:p>
                    <a:p>
                      <a:pPr marL="0" marR="0" lvl="0" indent="0" algn="l" defTabSz="914412" rtl="0" eaLnBrk="1" fontAlgn="auto" latinLnBrk="0" hangingPunct="1">
                        <a:lnSpc>
                          <a:spcPct val="100000"/>
                        </a:lnSpc>
                        <a:spcBef>
                          <a:spcPts val="0"/>
                        </a:spcBef>
                        <a:spcAft>
                          <a:spcPts val="0"/>
                        </a:spcAft>
                        <a:buClrTx/>
                        <a:buSzTx/>
                        <a:buFontTx/>
                        <a:buNone/>
                        <a:tabLst/>
                        <a:defRPr/>
                      </a:pPr>
                      <a:r>
                        <a:rPr lang="en-US" sz="800" b="1" i="0" dirty="0">
                          <a:solidFill>
                            <a:schemeClr val="tx1"/>
                          </a:solidFill>
                          <a:latin typeface="Sofia Pro Semi Bold" pitchFamily="2" charset="77"/>
                        </a:rPr>
                        <a:t>Concrete Insights</a:t>
                      </a:r>
                    </a:p>
                  </a:txBody>
                  <a:tcPr marL="72000" marR="288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val="2064130438"/>
                  </a:ext>
                </a:extLst>
              </a:tr>
              <a:tr h="464863">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dirty="0">
                          <a:solidFill>
                            <a:schemeClr val="accent1"/>
                          </a:solidFill>
                          <a:latin typeface="Sofia Pro Semi Bold" pitchFamily="2" charset="77"/>
                        </a:rPr>
                        <a:t>12.30 pm </a:t>
                      </a: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latin typeface="Source Sans Pro Black" panose="020B0803030403020204" pitchFamily="34" charset="0"/>
                          <a:ea typeface="+mn-ea"/>
                          <a:cs typeface="+mn-cs"/>
                        </a:rPr>
                        <a:t>Annual General Meeting </a:t>
                      </a: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kern="1200" noProof="0" dirty="0">
                          <a:solidFill>
                            <a:schemeClr val="accent1"/>
                          </a:solidFill>
                          <a:latin typeface="Sofia Pro Semi Bold" pitchFamily="2" charset="77"/>
                          <a:ea typeface="+mn-ea"/>
                          <a:cs typeface="+mn-cs"/>
                        </a:rPr>
                        <a:t>Craig Heidrich &amp; Tim Buckingham-Jones </a:t>
                      </a:r>
                      <a:endParaRPr lang="en-US" sz="800" b="0" i="1" u="none" strike="noStrike" kern="1200" noProof="0" dirty="0">
                        <a:solidFill>
                          <a:schemeClr val="tx1"/>
                        </a:solidFill>
                        <a:latin typeface="Sofia Pro ExtraLight" panose="02000000000000000000" pitchFamily="2" charset="0"/>
                        <a:ea typeface="+mn-ea"/>
                        <a:cs typeface="+mn-cs"/>
                      </a:endParaRPr>
                    </a:p>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1" u="none" strike="noStrike" kern="1200" noProof="0" dirty="0">
                          <a:solidFill>
                            <a:schemeClr val="tx1"/>
                          </a:solidFill>
                          <a:latin typeface="Sofia Pro ExtraLight" panose="02000000000000000000" pitchFamily="2" charset="0"/>
                          <a:ea typeface="+mn-ea"/>
                          <a:cs typeface="+mn-cs"/>
                        </a:rPr>
                        <a:t>Executive Director / President</a:t>
                      </a:r>
                      <a:r>
                        <a:rPr lang="en-US" sz="800" b="0" i="1" u="none" strike="noStrike" noProof="0" dirty="0">
                          <a:solidFill>
                            <a:schemeClr val="tx1"/>
                          </a:solidFill>
                          <a:latin typeface="Sofia Pro ExtraLight" panose="02000000000000000000" pitchFamily="2" charset="0"/>
                        </a:rPr>
                        <a:t> </a:t>
                      </a:r>
                    </a:p>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kern="1200" noProof="0" dirty="0">
                          <a:solidFill>
                            <a:schemeClr val="tx1"/>
                          </a:solidFill>
                          <a:latin typeface="Sofia Pro Semi Bold" pitchFamily="2" charset="77"/>
                          <a:ea typeface="+mn-ea"/>
                          <a:cs typeface="+mn-cs"/>
                        </a:rPr>
                        <a:t>Australian Society for Concrete Pavements </a:t>
                      </a:r>
                    </a:p>
                  </a:txBody>
                  <a:tcPr marL="72000" marR="288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val="3592512278"/>
                  </a:ext>
                </a:extLst>
              </a:tr>
              <a:tr h="433735">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dirty="0">
                          <a:solidFill>
                            <a:schemeClr val="accent1"/>
                          </a:solidFill>
                          <a:latin typeface="Sofia Pro Semi Bold" pitchFamily="2" charset="77"/>
                        </a:rPr>
                        <a:t>12.50 pm</a:t>
                      </a: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latin typeface="Source Sans Pro Black" panose="020B0803030403020204" pitchFamily="34" charset="0"/>
                          <a:ea typeface="+mn-ea"/>
                          <a:cs typeface="+mn-cs"/>
                        </a:rPr>
                        <a:t>Networking Lunch</a:t>
                      </a: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AU" sz="800" b="0" i="0" kern="1200" dirty="0">
                          <a:solidFill>
                            <a:schemeClr val="accent1"/>
                          </a:solidFill>
                          <a:latin typeface="Sofia Pro Light" panose="020B0000000000000000" pitchFamily="34" charset="0"/>
                          <a:ea typeface="+mn-ea"/>
                          <a:cs typeface="+mn-cs"/>
                        </a:rPr>
                        <a:t>Lunch Break</a:t>
                      </a:r>
                      <a:endParaRPr lang="en-US" sz="800" b="0" i="0" kern="1200" dirty="0">
                        <a:solidFill>
                          <a:schemeClr val="accent1"/>
                        </a:solidFill>
                        <a:latin typeface="Sofia Pro Light" panose="020B0000000000000000" pitchFamily="34" charset="0"/>
                        <a:ea typeface="+mn-ea"/>
                        <a:cs typeface="+mn-cs"/>
                      </a:endParaRPr>
                    </a:p>
                  </a:txBody>
                  <a:tcPr marL="72000" marR="288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val="3028437811"/>
                  </a:ext>
                </a:extLst>
              </a:tr>
              <a:tr h="474337">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dirty="0">
                          <a:solidFill>
                            <a:schemeClr val="accent1"/>
                          </a:solidFill>
                          <a:latin typeface="Sofia Pro Semi Bold" pitchFamily="2" charset="77"/>
                        </a:rPr>
                        <a:t>1.30 pm</a:t>
                      </a: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latin typeface="Source Sans Pro Black" panose="020B0803030403020204" pitchFamily="34" charset="0"/>
                          <a:ea typeface="+mn-ea"/>
                          <a:cs typeface="+mn-cs"/>
                        </a:rPr>
                        <a:t>Roller Compacted Concrete – US Experience </a:t>
                      </a: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kern="1200" dirty="0">
                          <a:solidFill>
                            <a:schemeClr val="accent1"/>
                          </a:solidFill>
                          <a:latin typeface="Sofia Pro Semi Bold" pitchFamily="2" charset="77"/>
                          <a:ea typeface="+mn-ea"/>
                          <a:cs typeface="+mn-cs"/>
                        </a:rPr>
                        <a:t>Shane Dunstan</a:t>
                      </a:r>
                    </a:p>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1" u="none" strike="noStrike" noProof="0" dirty="0">
                          <a:solidFill>
                            <a:schemeClr val="tx1"/>
                          </a:solidFill>
                          <a:latin typeface="Sofia Pro ExtraLight" panose="02000000000000000000" pitchFamily="2" charset="0"/>
                        </a:rPr>
                        <a:t>Technical Sales Advisor </a:t>
                      </a:r>
                    </a:p>
                    <a:p>
                      <a:pPr marL="0" marR="0" lvl="0" indent="0" algn="l" defTabSz="914412" rtl="0" eaLnBrk="1" fontAlgn="auto" latinLnBrk="0" hangingPunct="1">
                        <a:lnSpc>
                          <a:spcPct val="100000"/>
                        </a:lnSpc>
                        <a:spcBef>
                          <a:spcPts val="0"/>
                        </a:spcBef>
                        <a:spcAft>
                          <a:spcPts val="0"/>
                        </a:spcAft>
                        <a:buClrTx/>
                        <a:buSzTx/>
                        <a:buFontTx/>
                        <a:buNone/>
                        <a:tabLst/>
                        <a:defRPr/>
                      </a:pPr>
                      <a:r>
                        <a:rPr lang="en-US" sz="800" b="1" i="0" dirty="0">
                          <a:solidFill>
                            <a:schemeClr val="tx1"/>
                          </a:solidFill>
                          <a:latin typeface="Sofia Pro Semi Bold" pitchFamily="2" charset="77"/>
                        </a:rPr>
                        <a:t>ARAN </a:t>
                      </a:r>
                    </a:p>
                  </a:txBody>
                  <a:tcPr marL="72000" marR="288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val="3136262029"/>
                  </a:ext>
                </a:extLst>
              </a:tr>
              <a:tr h="469341">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dirty="0">
                          <a:solidFill>
                            <a:schemeClr val="accent1"/>
                          </a:solidFill>
                          <a:latin typeface="Sofia Pro Semi Bold" pitchFamily="2" charset="77"/>
                        </a:rPr>
                        <a:t>2.00pm</a:t>
                      </a: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AU" sz="800" b="0" i="0" kern="1200" dirty="0">
                          <a:solidFill>
                            <a:schemeClr val="tx1"/>
                          </a:solidFill>
                          <a:latin typeface="Source Sans Pro Black" panose="020B0803030403020204" pitchFamily="34" charset="0"/>
                          <a:ea typeface="+mn-ea"/>
                          <a:cs typeface="+mn-cs"/>
                        </a:rPr>
                        <a:t>Roller Compacted Concrete Structural Design Methods – Review of International Practice </a:t>
                      </a: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kern="1200" noProof="0" dirty="0">
                          <a:solidFill>
                            <a:schemeClr val="accent1"/>
                          </a:solidFill>
                          <a:latin typeface="Sofia Pro Semi Bold" pitchFamily="2" charset="77"/>
                          <a:ea typeface="+mn-ea"/>
                          <a:cs typeface="+mn-cs"/>
                        </a:rPr>
                        <a:t>John Figueroa</a:t>
                      </a:r>
                    </a:p>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1" u="none" strike="noStrike" noProof="0" dirty="0">
                          <a:solidFill>
                            <a:schemeClr val="tx1"/>
                          </a:solidFill>
                          <a:latin typeface="Sofia Pro ExtraLight" panose="02000000000000000000" pitchFamily="2" charset="0"/>
                        </a:rPr>
                        <a:t>Director </a:t>
                      </a:r>
                    </a:p>
                    <a:p>
                      <a:pPr marL="0" marR="0" lvl="0" indent="0" algn="l" defTabSz="914412" rtl="0" eaLnBrk="1" fontAlgn="auto" latinLnBrk="0" hangingPunct="1">
                        <a:lnSpc>
                          <a:spcPct val="100000"/>
                        </a:lnSpc>
                        <a:spcBef>
                          <a:spcPts val="0"/>
                        </a:spcBef>
                        <a:spcAft>
                          <a:spcPts val="0"/>
                        </a:spcAft>
                        <a:buClrTx/>
                        <a:buSzTx/>
                        <a:buFontTx/>
                        <a:buNone/>
                        <a:tabLst/>
                        <a:defRPr/>
                      </a:pPr>
                      <a:r>
                        <a:rPr lang="en-US" sz="800" b="1" i="0" dirty="0">
                          <a:solidFill>
                            <a:schemeClr val="tx1"/>
                          </a:solidFill>
                          <a:latin typeface="Sofia Pro Semi Bold" pitchFamily="2" charset="77"/>
                        </a:rPr>
                        <a:t>John Figueroa Consulting </a:t>
                      </a:r>
                    </a:p>
                  </a:txBody>
                  <a:tcPr marL="72000" marR="288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val="2816559257"/>
                  </a:ext>
                </a:extLst>
              </a:tr>
              <a:tr h="552630">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dirty="0">
                          <a:solidFill>
                            <a:schemeClr val="accent1"/>
                          </a:solidFill>
                          <a:latin typeface="Sofia Pro Semi Bold" pitchFamily="2" charset="77"/>
                        </a:rPr>
                        <a:t>2.30 pm</a:t>
                      </a: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latin typeface="Source Sans Pro Black" panose="020B0803030403020204" pitchFamily="34" charset="0"/>
                          <a:ea typeface="+mn-ea"/>
                          <a:cs typeface="+mn-cs"/>
                        </a:rPr>
                        <a:t>TBC</a:t>
                      </a: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kern="1200" noProof="0" dirty="0">
                          <a:solidFill>
                            <a:schemeClr val="accent1"/>
                          </a:solidFill>
                          <a:latin typeface="Sofia Pro Semi Bold" pitchFamily="2" charset="77"/>
                          <a:ea typeface="+mn-ea"/>
                          <a:cs typeface="+mn-cs"/>
                        </a:rPr>
                        <a:t>TBC</a:t>
                      </a:r>
                      <a:endParaRPr lang="en-US" sz="800" b="0" i="0" kern="1200" noProof="0" dirty="0">
                        <a:solidFill>
                          <a:schemeClr val="tx1"/>
                        </a:solidFill>
                        <a:latin typeface="Sofia Pro Semi Bold" pitchFamily="2" charset="77"/>
                        <a:ea typeface="+mn-ea"/>
                        <a:cs typeface="+mn-cs"/>
                      </a:endParaRPr>
                    </a:p>
                  </a:txBody>
                  <a:tcPr marL="72000" marR="288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val="732655516"/>
                  </a:ext>
                </a:extLst>
              </a:tr>
              <a:tr h="536999">
                <a:tc>
                  <a:txBody>
                    <a:bodyPr/>
                    <a:lstStyle/>
                    <a:p>
                      <a:pPr algn="l"/>
                      <a:r>
                        <a:rPr lang="en-US" sz="800" b="0" i="0" dirty="0">
                          <a:solidFill>
                            <a:schemeClr val="accent1"/>
                          </a:solidFill>
                          <a:latin typeface="Sofia Pro Semi Bold" pitchFamily="2" charset="77"/>
                        </a:rPr>
                        <a:t>3.00 pm</a:t>
                      </a: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latin typeface="Source Sans Pro Black" panose="020B0803030403020204" pitchFamily="34" charset="0"/>
                          <a:ea typeface="+mn-ea"/>
                          <a:cs typeface="+mn-cs"/>
                        </a:rPr>
                        <a:t>Wrap-up &amp; Close</a:t>
                      </a:r>
                    </a:p>
                  </a:txBody>
                  <a:tcPr marL="72000" marR="36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dirty="0">
                          <a:solidFill>
                            <a:schemeClr val="accent1"/>
                          </a:solidFill>
                          <a:latin typeface="Sofia Pro Semi Bold" pitchFamily="2" charset="77"/>
                        </a:rPr>
                        <a:t>Craig Heidrich</a:t>
                      </a:r>
                    </a:p>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1" dirty="0">
                          <a:solidFill>
                            <a:schemeClr val="tx1"/>
                          </a:solidFill>
                          <a:latin typeface="Sofia Pro ExtraLight" panose="02000000000000000000" pitchFamily="2" charset="0"/>
                        </a:rPr>
                        <a:t>Executive Director </a:t>
                      </a:r>
                    </a:p>
                    <a:p>
                      <a:pPr marL="0" marR="0" lvl="0" indent="0" algn="l" defTabSz="914412"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Sofia Pro Semi Bold" pitchFamily="2" charset="77"/>
                        </a:rPr>
                        <a:t>ASCP</a:t>
                      </a:r>
                    </a:p>
                  </a:txBody>
                  <a:tcPr marL="72000" marR="288000" marT="36000" marB="36000" anchor="ctr">
                    <a:lnL w="12700" cmpd="sng">
                      <a:noFill/>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val="136691655"/>
                  </a:ext>
                </a:extLst>
              </a:tr>
            </a:tbl>
          </a:graphicData>
        </a:graphic>
      </p:graphicFrame>
      <p:sp>
        <p:nvSpPr>
          <p:cNvPr id="17" name="Rectangle 16">
            <a:extLst>
              <a:ext uri="{FF2B5EF4-FFF2-40B4-BE49-F238E27FC236}">
                <a16:creationId xmlns:a16="http://schemas.microsoft.com/office/drawing/2014/main" id="{CFFC35D0-CBFF-4947-A4F4-661922A546A6}"/>
              </a:ext>
            </a:extLst>
          </p:cNvPr>
          <p:cNvSpPr/>
          <p:nvPr/>
        </p:nvSpPr>
        <p:spPr>
          <a:xfrm>
            <a:off x="3119476" y="200472"/>
            <a:ext cx="3405868" cy="684803"/>
          </a:xfrm>
          <a:prstGeom prst="rect">
            <a:avLst/>
          </a:prstGeom>
        </p:spPr>
        <p:txBody>
          <a:bodyPr wrap="square" rIns="0">
            <a:spAutoFit/>
          </a:bodyPr>
          <a:lstStyle/>
          <a:p>
            <a:pPr algn="r">
              <a:lnSpc>
                <a:spcPts val="1120"/>
              </a:lnSpc>
              <a:spcAft>
                <a:spcPts val="300"/>
              </a:spcAft>
            </a:pPr>
            <a:r>
              <a:rPr lang="en-US" sz="820" b="1">
                <a:latin typeface="Sofia Pro Semi Bold" pitchFamily="2" charset="77"/>
              </a:rPr>
              <a:t>FORUM ENQUIRIES</a:t>
            </a:r>
          </a:p>
          <a:p>
            <a:pPr algn="r">
              <a:lnSpc>
                <a:spcPts val="1120"/>
              </a:lnSpc>
            </a:pPr>
            <a:r>
              <a:rPr lang="en-US" sz="820">
                <a:solidFill>
                  <a:schemeClr val="tx2">
                    <a:lumMod val="50000"/>
                  </a:schemeClr>
                </a:solidFill>
                <a:latin typeface="Sofia Pro ExtraLight" pitchFamily="2" charset="77"/>
              </a:rPr>
              <a:t>Executive Director</a:t>
            </a:r>
          </a:p>
          <a:p>
            <a:pPr algn="r">
              <a:lnSpc>
                <a:spcPts val="1120"/>
              </a:lnSpc>
            </a:pPr>
            <a:r>
              <a:rPr lang="en-US" sz="820">
                <a:solidFill>
                  <a:schemeClr val="tx2">
                    <a:lumMod val="50000"/>
                  </a:schemeClr>
                </a:solidFill>
                <a:latin typeface="Sofia Pro ExtraLight" pitchFamily="2" charset="77"/>
              </a:rPr>
              <a:t>1300 769 724  </a:t>
            </a:r>
          </a:p>
          <a:p>
            <a:pPr algn="r">
              <a:lnSpc>
                <a:spcPts val="1120"/>
              </a:lnSpc>
            </a:pPr>
            <a:r>
              <a:rPr lang="en-US" sz="820" err="1">
                <a:solidFill>
                  <a:schemeClr val="tx2"/>
                </a:solidFill>
                <a:latin typeface="Sofia Pro ExtraLight" pitchFamily="2" charset="77"/>
              </a:rPr>
              <a:t>exec@concretepavements.com.au</a:t>
            </a:r>
            <a:endParaRPr lang="en-US" sz="820">
              <a:solidFill>
                <a:schemeClr val="tx2"/>
              </a:solidFill>
              <a:latin typeface="Sofia Pro ExtraLight" pitchFamily="2" charset="77"/>
            </a:endParaRPr>
          </a:p>
        </p:txBody>
      </p:sp>
      <p:pic>
        <p:nvPicPr>
          <p:cNvPr id="22" name="Graphic 21" descr="Envelope">
            <a:extLst>
              <a:ext uri="{FF2B5EF4-FFF2-40B4-BE49-F238E27FC236}">
                <a16:creationId xmlns:a16="http://schemas.microsoft.com/office/drawing/2014/main" id="{440FB9A9-B201-CC49-8E33-E78590FE3F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21610" y="730996"/>
            <a:ext cx="100800" cy="100800"/>
          </a:xfrm>
          <a:prstGeom prst="rect">
            <a:avLst/>
          </a:prstGeom>
        </p:spPr>
      </p:pic>
      <p:pic>
        <p:nvPicPr>
          <p:cNvPr id="23" name="Graphic 22" descr="Receiver">
            <a:extLst>
              <a:ext uri="{FF2B5EF4-FFF2-40B4-BE49-F238E27FC236}">
                <a16:creationId xmlns:a16="http://schemas.microsoft.com/office/drawing/2014/main" id="{13473E07-F85C-4149-BB57-B3B7E3096E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5805264" y="584764"/>
            <a:ext cx="90000" cy="90000"/>
          </a:xfrm>
          <a:prstGeom prst="rect">
            <a:avLst/>
          </a:prstGeom>
        </p:spPr>
      </p:pic>
      <p:sp>
        <p:nvSpPr>
          <p:cNvPr id="24" name="Rectangle 23">
            <a:extLst>
              <a:ext uri="{FF2B5EF4-FFF2-40B4-BE49-F238E27FC236}">
                <a16:creationId xmlns:a16="http://schemas.microsoft.com/office/drawing/2014/main" id="{7848D92B-A416-FA46-BE37-3CDF6A2AF878}"/>
              </a:ext>
            </a:extLst>
          </p:cNvPr>
          <p:cNvSpPr/>
          <p:nvPr/>
        </p:nvSpPr>
        <p:spPr>
          <a:xfrm>
            <a:off x="332471" y="7943460"/>
            <a:ext cx="1079193" cy="395605"/>
          </a:xfrm>
          <a:prstGeom prst="rect">
            <a:avLst/>
          </a:prstGeom>
          <a:noFill/>
        </p:spPr>
        <p:txBody>
          <a:bodyPr wrap="none" lIns="0" tIns="180000" rIns="0">
            <a:noAutofit/>
          </a:bodyPr>
          <a:lstStyle/>
          <a:p>
            <a:pPr marL="177800" algn="r">
              <a:lnSpc>
                <a:spcPts val="1100"/>
              </a:lnSpc>
            </a:pPr>
            <a:r>
              <a:rPr lang="en-AU" sz="800" b="1" dirty="0">
                <a:latin typeface="Sofia Pro Black" pitchFamily="2" charset="0"/>
              </a:rPr>
              <a:t>SIMULCAST ONLINE</a:t>
            </a:r>
          </a:p>
          <a:p>
            <a:pPr marL="177800" algn="r">
              <a:lnSpc>
                <a:spcPts val="1100"/>
              </a:lnSpc>
            </a:pPr>
            <a:endParaRPr lang="en-AU" sz="820" dirty="0">
              <a:highlight>
                <a:srgbClr val="FFFF00"/>
              </a:highlight>
              <a:latin typeface="Sofia Pro Semi Bold" panose="020B0000000000000000" pitchFamily="34" charset="0"/>
            </a:endParaRPr>
          </a:p>
        </p:txBody>
      </p:sp>
      <p:cxnSp>
        <p:nvCxnSpPr>
          <p:cNvPr id="25" name="Straight Connector 24">
            <a:extLst>
              <a:ext uri="{FF2B5EF4-FFF2-40B4-BE49-F238E27FC236}">
                <a16:creationId xmlns:a16="http://schemas.microsoft.com/office/drawing/2014/main" id="{0FE55652-9251-C444-9407-C8C3BE1D5230}"/>
              </a:ext>
            </a:extLst>
          </p:cNvPr>
          <p:cNvCxnSpPr>
            <a:cxnSpLocks/>
          </p:cNvCxnSpPr>
          <p:nvPr/>
        </p:nvCxnSpPr>
        <p:spPr>
          <a:xfrm>
            <a:off x="-182069" y="8339065"/>
            <a:ext cx="1870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603E3A1-BBE6-7D48-AFFD-8D568896F96A}"/>
              </a:ext>
            </a:extLst>
          </p:cNvPr>
          <p:cNvSpPr/>
          <p:nvPr/>
        </p:nvSpPr>
        <p:spPr>
          <a:xfrm>
            <a:off x="332472" y="8417685"/>
            <a:ext cx="1079193" cy="832314"/>
          </a:xfrm>
          <a:prstGeom prst="rect">
            <a:avLst/>
          </a:prstGeom>
          <a:noFill/>
        </p:spPr>
        <p:txBody>
          <a:bodyPr wrap="none" lIns="0" tIns="0" rIns="0">
            <a:noAutofit/>
          </a:bodyPr>
          <a:lstStyle/>
          <a:p>
            <a:pPr marL="177800" indent="-177800" algn="r">
              <a:lnSpc>
                <a:spcPts val="1100"/>
              </a:lnSpc>
            </a:pPr>
            <a:r>
              <a:rPr lang="en-AU" sz="820" dirty="0">
                <a:latin typeface="Sofia Pro ExtraLight" panose="02000000000000000000" pitchFamily="2" charset="0"/>
              </a:rPr>
              <a:t>A link will be sent to all </a:t>
            </a:r>
          </a:p>
          <a:p>
            <a:pPr marL="177800" indent="-177800" algn="r">
              <a:lnSpc>
                <a:spcPts val="1100"/>
              </a:lnSpc>
            </a:pPr>
            <a:r>
              <a:rPr lang="en-AU" sz="820" dirty="0">
                <a:latin typeface="Sofia Pro ExtraLight" panose="02000000000000000000" pitchFamily="2" charset="0"/>
              </a:rPr>
              <a:t>registered participants </a:t>
            </a:r>
          </a:p>
          <a:p>
            <a:pPr marL="177800" indent="-177800" algn="r">
              <a:lnSpc>
                <a:spcPts val="1100"/>
              </a:lnSpc>
            </a:pPr>
            <a:r>
              <a:rPr lang="en-AU" sz="820" dirty="0">
                <a:latin typeface="Sofia Pro ExtraLight" panose="02000000000000000000" pitchFamily="2" charset="0"/>
              </a:rPr>
              <a:t>For online broadcasting</a:t>
            </a:r>
          </a:p>
          <a:p>
            <a:pPr marL="177800" indent="-177800" algn="r">
              <a:lnSpc>
                <a:spcPts val="1100"/>
              </a:lnSpc>
            </a:pPr>
            <a:endParaRPr lang="en-AU" sz="820" dirty="0">
              <a:latin typeface="Sofia Pro Semi Bold" panose="020B0000000000000000" pitchFamily="34" charset="0"/>
            </a:endParaRPr>
          </a:p>
          <a:p>
            <a:pPr marL="177800" indent="-177800" algn="r">
              <a:lnSpc>
                <a:spcPts val="1100"/>
              </a:lnSpc>
            </a:pPr>
            <a:r>
              <a:rPr lang="en-AU" sz="820" dirty="0">
                <a:latin typeface="Sofia Pro Semi Bold" panose="020B0000000000000000" pitchFamily="34" charset="0"/>
              </a:rPr>
              <a:t>Sydney (UTC+11)</a:t>
            </a:r>
          </a:p>
          <a:p>
            <a:pPr marL="177800" indent="-177800" algn="r">
              <a:lnSpc>
                <a:spcPts val="1100"/>
              </a:lnSpc>
            </a:pPr>
            <a:r>
              <a:rPr lang="en-AU" sz="820" dirty="0">
                <a:latin typeface="Sofia Pro Semi Bold" panose="020B0000000000000000" pitchFamily="34" charset="0"/>
              </a:rPr>
              <a:t>10:00-15:00</a:t>
            </a:r>
            <a:br>
              <a:rPr lang="en-AU" sz="820" dirty="0">
                <a:latin typeface="Sofia Pro Semi Bold" panose="020B0000000000000000" pitchFamily="34" charset="0"/>
              </a:rPr>
            </a:br>
            <a:endParaRPr lang="en-AU" sz="820" dirty="0">
              <a:latin typeface="Sofia Pro Semi Bold" panose="020B0000000000000000" pitchFamily="34" charset="0"/>
            </a:endParaRPr>
          </a:p>
          <a:p>
            <a:pPr marL="177800" indent="-177800" algn="r">
              <a:lnSpc>
                <a:spcPts val="1100"/>
              </a:lnSpc>
            </a:pPr>
            <a:r>
              <a:rPr lang="en-AU" sz="820" dirty="0">
                <a:latin typeface="Sofia Pro Semi Bold" panose="020B0000000000000000" pitchFamily="34" charset="0"/>
              </a:rPr>
              <a:t> </a:t>
            </a:r>
          </a:p>
        </p:txBody>
      </p:sp>
      <p:sp>
        <p:nvSpPr>
          <p:cNvPr id="28" name="Rectangle 27">
            <a:extLst>
              <a:ext uri="{FF2B5EF4-FFF2-40B4-BE49-F238E27FC236}">
                <a16:creationId xmlns:a16="http://schemas.microsoft.com/office/drawing/2014/main" id="{6BE77C13-0484-DF4A-B5EE-6B4797FC8AA9}"/>
              </a:ext>
            </a:extLst>
          </p:cNvPr>
          <p:cNvSpPr/>
          <p:nvPr/>
        </p:nvSpPr>
        <p:spPr>
          <a:xfrm>
            <a:off x="332494" y="2947446"/>
            <a:ext cx="1079193" cy="366035"/>
          </a:xfrm>
          <a:prstGeom prst="rect">
            <a:avLst/>
          </a:prstGeom>
          <a:noFill/>
        </p:spPr>
        <p:txBody>
          <a:bodyPr wrap="none" lIns="0" tIns="180000" rIns="0">
            <a:noAutofit/>
          </a:bodyPr>
          <a:lstStyle/>
          <a:p>
            <a:pPr marL="177800" algn="r">
              <a:lnSpc>
                <a:spcPts val="1100"/>
              </a:lnSpc>
            </a:pPr>
            <a:r>
              <a:rPr lang="en-AU" sz="800" dirty="0">
                <a:latin typeface="Sofia Pro Black" pitchFamily="2" charset="77"/>
              </a:rPr>
              <a:t>LOCATION</a:t>
            </a:r>
            <a:endParaRPr lang="en-AU" sz="820" dirty="0">
              <a:highlight>
                <a:srgbClr val="FFFF00"/>
              </a:highlight>
              <a:latin typeface="Sofia Pro Semi Bold" panose="020B0000000000000000" pitchFamily="34" charset="0"/>
            </a:endParaRPr>
          </a:p>
        </p:txBody>
      </p:sp>
      <p:sp>
        <p:nvSpPr>
          <p:cNvPr id="29" name="Rectangle 28">
            <a:extLst>
              <a:ext uri="{FF2B5EF4-FFF2-40B4-BE49-F238E27FC236}">
                <a16:creationId xmlns:a16="http://schemas.microsoft.com/office/drawing/2014/main" id="{64B017E3-CAA4-FB4A-87EC-102B17841F0E}"/>
              </a:ext>
            </a:extLst>
          </p:cNvPr>
          <p:cNvSpPr/>
          <p:nvPr/>
        </p:nvSpPr>
        <p:spPr>
          <a:xfrm>
            <a:off x="332571" y="2758626"/>
            <a:ext cx="1079094" cy="366035"/>
          </a:xfrm>
          <a:prstGeom prst="rect">
            <a:avLst/>
          </a:prstGeom>
          <a:noFill/>
        </p:spPr>
        <p:txBody>
          <a:bodyPr wrap="none" lIns="0" tIns="0" rIns="0" anchor="t">
            <a:noAutofit/>
          </a:bodyPr>
          <a:lstStyle/>
          <a:p>
            <a:pPr marL="177800" indent="-177800" algn="r">
              <a:lnSpc>
                <a:spcPts val="1100"/>
              </a:lnSpc>
            </a:pPr>
            <a:r>
              <a:rPr lang="en-AU" sz="820" dirty="0">
                <a:latin typeface="Sofia Pro ExtraLight" pitchFamily="2" charset="77"/>
              </a:rPr>
              <a:t>Tuesday</a:t>
            </a:r>
          </a:p>
          <a:p>
            <a:pPr marL="177800" indent="-177800" algn="r">
              <a:lnSpc>
                <a:spcPts val="1100"/>
              </a:lnSpc>
            </a:pPr>
            <a:r>
              <a:rPr lang="en-AU" sz="820" dirty="0">
                <a:latin typeface="Sofia Pro Semi Bold" panose="020B0000000000000000" pitchFamily="34" charset="0"/>
              </a:rPr>
              <a:t>25 March 2025</a:t>
            </a:r>
          </a:p>
        </p:txBody>
      </p:sp>
      <p:sp>
        <p:nvSpPr>
          <p:cNvPr id="30" name="Rectangle 29">
            <a:extLst>
              <a:ext uri="{FF2B5EF4-FFF2-40B4-BE49-F238E27FC236}">
                <a16:creationId xmlns:a16="http://schemas.microsoft.com/office/drawing/2014/main" id="{A7838F46-D0BA-6147-99E2-97BF0621B6D8}"/>
              </a:ext>
            </a:extLst>
          </p:cNvPr>
          <p:cNvSpPr/>
          <p:nvPr/>
        </p:nvSpPr>
        <p:spPr>
          <a:xfrm>
            <a:off x="332471" y="3342542"/>
            <a:ext cx="1079193" cy="1024669"/>
          </a:xfrm>
          <a:prstGeom prst="rect">
            <a:avLst/>
          </a:prstGeom>
          <a:noFill/>
        </p:spPr>
        <p:txBody>
          <a:bodyPr wrap="none" lIns="0" tIns="0" rIns="0">
            <a:noAutofit/>
          </a:bodyPr>
          <a:lstStyle/>
          <a:p>
            <a:pPr marL="177800" indent="-177800" algn="r">
              <a:lnSpc>
                <a:spcPts val="1100"/>
              </a:lnSpc>
            </a:pPr>
            <a:r>
              <a:rPr lang="en-AU" sz="820" dirty="0">
                <a:latin typeface="Sofia Pro Semi Bold" panose="020B0000000000000000" pitchFamily="34" charset="0"/>
              </a:rPr>
              <a:t>Ryde Eastwood </a:t>
            </a:r>
          </a:p>
          <a:p>
            <a:pPr marL="177800" indent="-177800" algn="r">
              <a:lnSpc>
                <a:spcPts val="1100"/>
              </a:lnSpc>
            </a:pPr>
            <a:r>
              <a:rPr lang="en-AU" sz="820" dirty="0">
                <a:latin typeface="Sofia Pro Semi Bold" panose="020B0000000000000000" pitchFamily="34" charset="0"/>
              </a:rPr>
              <a:t>Leagues Club </a:t>
            </a:r>
          </a:p>
          <a:p>
            <a:pPr marL="177800" indent="-177800" algn="r">
              <a:lnSpc>
                <a:spcPts val="1100"/>
              </a:lnSpc>
            </a:pPr>
            <a:r>
              <a:rPr lang="en-AU" sz="820" dirty="0">
                <a:latin typeface="Sofia Pro ExtraLight" panose="02000000000000000000" pitchFamily="2" charset="0"/>
              </a:rPr>
              <a:t>117 Ryedale Rd</a:t>
            </a:r>
          </a:p>
          <a:p>
            <a:pPr marL="177800" indent="-177800" algn="r">
              <a:lnSpc>
                <a:spcPts val="1100"/>
              </a:lnSpc>
            </a:pPr>
            <a:r>
              <a:rPr lang="en-AU" sz="820" dirty="0">
                <a:latin typeface="Sofia Pro ExtraLight" panose="02000000000000000000" pitchFamily="2" charset="0"/>
              </a:rPr>
              <a:t>West Ryde</a:t>
            </a:r>
          </a:p>
          <a:p>
            <a:pPr marL="177800" indent="-177800" algn="r">
              <a:lnSpc>
                <a:spcPts val="1100"/>
              </a:lnSpc>
            </a:pPr>
            <a:r>
              <a:rPr lang="en-AU" sz="820" dirty="0">
                <a:latin typeface="Sofia Pro ExtraLight" panose="02000000000000000000" pitchFamily="2" charset="0"/>
              </a:rPr>
              <a:t>Hermitage Room</a:t>
            </a:r>
          </a:p>
          <a:p>
            <a:pPr marL="177800" indent="-177800" algn="r">
              <a:lnSpc>
                <a:spcPts val="1100"/>
              </a:lnSpc>
            </a:pPr>
            <a:endParaRPr lang="en-AU" sz="820" b="1" u="sng" dirty="0">
              <a:latin typeface="Sofia Pro ExtraLight" panose="02000000000000000000" pitchFamily="2" charset="0"/>
            </a:endParaRPr>
          </a:p>
        </p:txBody>
      </p:sp>
    </p:spTree>
    <p:extLst>
      <p:ext uri="{BB962C8B-B14F-4D97-AF65-F5344CB8AC3E}">
        <p14:creationId xmlns:p14="http://schemas.microsoft.com/office/powerpoint/2010/main" val="2477048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CF8049D-01C3-8341-A36F-7FCCE5FB2033}"/>
              </a:ext>
            </a:extLst>
          </p:cNvPr>
          <p:cNvSpPr/>
          <p:nvPr/>
        </p:nvSpPr>
        <p:spPr>
          <a:xfrm>
            <a:off x="1931353" y="5103569"/>
            <a:ext cx="1494103" cy="4175321"/>
          </a:xfrm>
          <a:prstGeom prst="rect">
            <a:avLst/>
          </a:prstGeom>
          <a:solidFill>
            <a:schemeClr val="tx2">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9DDD81C3-6CCB-4DC9-A917-9B7F6C51BC23}"/>
              </a:ext>
            </a:extLst>
          </p:cNvPr>
          <p:cNvGrpSpPr/>
          <p:nvPr/>
        </p:nvGrpSpPr>
        <p:grpSpPr>
          <a:xfrm>
            <a:off x="2054083" y="931549"/>
            <a:ext cx="5049398" cy="204994"/>
            <a:chOff x="2045526" y="1136577"/>
            <a:chExt cx="5049398" cy="204994"/>
          </a:xfrm>
        </p:grpSpPr>
        <p:sp>
          <p:nvSpPr>
            <p:cNvPr id="27" name="Content Placeholder 7">
              <a:extLst>
                <a:ext uri="{FF2B5EF4-FFF2-40B4-BE49-F238E27FC236}">
                  <a16:creationId xmlns:a16="http://schemas.microsoft.com/office/drawing/2014/main" id="{D33DA6A6-6901-8A48-86DA-308051B4695D}"/>
                </a:ext>
              </a:extLst>
            </p:cNvPr>
            <p:cNvSpPr txBox="1">
              <a:spLocks/>
            </p:cNvSpPr>
            <p:nvPr/>
          </p:nvSpPr>
          <p:spPr>
            <a:xfrm>
              <a:off x="2045526" y="1136577"/>
              <a:ext cx="4440481" cy="204994"/>
            </a:xfrm>
            <a:prstGeom prst="rect">
              <a:avLst/>
            </a:prstGeom>
          </p:spPr>
          <p:txBody>
            <a:bodyPr lIns="0">
              <a:noAutofit/>
            </a:bodyPr>
            <a:lstStyle>
              <a:lvl1pPr marL="228604" indent="-228604" algn="l" defTabSz="914412" rtl="0" eaLnBrk="1" latinLnBrk="0" hangingPunct="1">
                <a:lnSpc>
                  <a:spcPts val="1100"/>
                </a:lnSpc>
                <a:spcBef>
                  <a:spcPts val="0"/>
                </a:spcBef>
                <a:spcAft>
                  <a:spcPts val="1200"/>
                </a:spcAft>
                <a:buFontTx/>
                <a:buBlip>
                  <a:blip r:embed="rId3"/>
                </a:buBlip>
                <a:defRPr sz="820" b="0" i="0" kern="1200" spc="0" baseline="0">
                  <a:solidFill>
                    <a:schemeClr val="tx1"/>
                  </a:solidFill>
                  <a:latin typeface="Sofia Pro ExtraLight" pitchFamily="2" charset="77"/>
                  <a:ea typeface="+mn-ea"/>
                  <a:cs typeface="+mn-cs"/>
                </a:defRPr>
              </a:lvl1pPr>
              <a:lvl2pPr marL="685809" indent="-228604" algn="l" defTabSz="914412" rtl="0" eaLnBrk="1" latinLnBrk="0" hangingPunct="1">
                <a:lnSpc>
                  <a:spcPts val="1100"/>
                </a:lnSpc>
                <a:spcBef>
                  <a:spcPts val="0"/>
                </a:spcBef>
                <a:spcAft>
                  <a:spcPts val="400"/>
                </a:spcAft>
                <a:buFontTx/>
                <a:buBlip>
                  <a:blip r:embed="rId3"/>
                </a:buBlip>
                <a:defRPr sz="1000" b="1" i="0" kern="1200" baseline="0">
                  <a:solidFill>
                    <a:schemeClr val="tx1"/>
                  </a:solidFill>
                  <a:latin typeface="Sofia Pro Black" pitchFamily="2" charset="77"/>
                  <a:ea typeface="+mn-ea"/>
                  <a:cs typeface="+mn-cs"/>
                </a:defRPr>
              </a:lvl2pPr>
              <a:lvl3pPr marL="1143016" indent="-228604" algn="l" defTabSz="914412" rtl="0" eaLnBrk="1" latinLnBrk="0" hangingPunct="1">
                <a:lnSpc>
                  <a:spcPts val="1100"/>
                </a:lnSpc>
                <a:spcBef>
                  <a:spcPts val="0"/>
                </a:spcBef>
                <a:spcAft>
                  <a:spcPts val="200"/>
                </a:spcAft>
                <a:buFontTx/>
                <a:buBlip>
                  <a:blip r:embed="rId3"/>
                </a:buBlip>
                <a:defRPr sz="899" b="1" i="0" kern="1200" spc="0" baseline="0">
                  <a:solidFill>
                    <a:schemeClr val="tx1"/>
                  </a:solidFill>
                  <a:latin typeface="Sofia Pro Black" pitchFamily="2" charset="77"/>
                  <a:ea typeface="+mn-ea"/>
                  <a:cs typeface="+mn-cs"/>
                </a:defRPr>
              </a:lvl3pPr>
              <a:lvl4pPr marL="1600221" indent="-228604" algn="l" defTabSz="914412" rtl="0" eaLnBrk="1" latinLnBrk="0" hangingPunct="1">
                <a:lnSpc>
                  <a:spcPts val="1100"/>
                </a:lnSpc>
                <a:spcBef>
                  <a:spcPts val="0"/>
                </a:spcBef>
                <a:spcAft>
                  <a:spcPts val="1200"/>
                </a:spcAft>
                <a:buFontTx/>
                <a:buBlip>
                  <a:blip r:embed="rId3"/>
                </a:buBlip>
                <a:defRPr sz="820" b="0" i="0" kern="1200" spc="0" baseline="0">
                  <a:solidFill>
                    <a:schemeClr val="accent6"/>
                  </a:solidFill>
                  <a:latin typeface="Sofia Pro Light" pitchFamily="2" charset="77"/>
                  <a:ea typeface="+mn-ea"/>
                  <a:cs typeface="+mn-cs"/>
                </a:defRPr>
              </a:lvl4pPr>
              <a:lvl5pPr marL="2057426" indent="-228604" algn="l" defTabSz="914412" rtl="0" eaLnBrk="1" latinLnBrk="0" hangingPunct="1">
                <a:lnSpc>
                  <a:spcPct val="90000"/>
                </a:lnSpc>
                <a:spcBef>
                  <a:spcPts val="500"/>
                </a:spcBef>
                <a:buFontTx/>
                <a:buBlip>
                  <a:blip r:embed="rId3"/>
                </a:buBlip>
                <a:defRPr sz="700" b="0" i="0" kern="1200">
                  <a:solidFill>
                    <a:schemeClr val="tx1"/>
                  </a:solidFill>
                  <a:latin typeface="Sofia Pro ExtraLight" pitchFamily="2" charset="77"/>
                  <a:ea typeface="+mn-ea"/>
                  <a:cs typeface="+mn-cs"/>
                </a:defRPr>
              </a:lvl5pPr>
              <a:lvl6pPr marL="2514633"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9"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6"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51"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300"/>
                </a:spcAft>
                <a:buFontTx/>
                <a:buNone/>
              </a:pPr>
              <a:r>
                <a:rPr lang="en-US" sz="800" dirty="0">
                  <a:latin typeface="Sofia Pro Black" pitchFamily="2" charset="77"/>
                </a:rPr>
                <a:t>ABOUT THIS FORUM</a:t>
              </a:r>
              <a:endParaRPr lang="en-US" dirty="0"/>
            </a:p>
          </p:txBody>
        </p:sp>
        <p:cxnSp>
          <p:nvCxnSpPr>
            <p:cNvPr id="77" name="Straight Connector 76">
              <a:extLst>
                <a:ext uri="{FF2B5EF4-FFF2-40B4-BE49-F238E27FC236}">
                  <a16:creationId xmlns:a16="http://schemas.microsoft.com/office/drawing/2014/main" id="{FCCF83B2-13DE-F746-9427-77D89CF5AC14}"/>
                </a:ext>
              </a:extLst>
            </p:cNvPr>
            <p:cNvCxnSpPr>
              <a:cxnSpLocks/>
            </p:cNvCxnSpPr>
            <p:nvPr/>
          </p:nvCxnSpPr>
          <p:spPr>
            <a:xfrm>
              <a:off x="2060848" y="1338033"/>
              <a:ext cx="503407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F1204000-F481-0F4A-AB85-17A539E5C698}"/>
              </a:ext>
            </a:extLst>
          </p:cNvPr>
          <p:cNvGrpSpPr/>
          <p:nvPr/>
        </p:nvGrpSpPr>
        <p:grpSpPr>
          <a:xfrm>
            <a:off x="475184" y="1982571"/>
            <a:ext cx="936848" cy="223138"/>
            <a:chOff x="2132856" y="8841580"/>
            <a:chExt cx="936848" cy="223138"/>
          </a:xfrm>
        </p:grpSpPr>
        <p:sp>
          <p:nvSpPr>
            <p:cNvPr id="54" name="Rectangle 53">
              <a:hlinkClick r:id="rId4"/>
              <a:extLst>
                <a:ext uri="{FF2B5EF4-FFF2-40B4-BE49-F238E27FC236}">
                  <a16:creationId xmlns:a16="http://schemas.microsoft.com/office/drawing/2014/main" id="{3BB58C24-E9DB-1F4E-9F4D-D24468F90E2E}"/>
                </a:ext>
              </a:extLst>
            </p:cNvPr>
            <p:cNvSpPr/>
            <p:nvPr/>
          </p:nvSpPr>
          <p:spPr>
            <a:xfrm>
              <a:off x="2133600" y="8863149"/>
              <a:ext cx="936104"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hlinkClick r:id="rId5"/>
              <a:extLst>
                <a:ext uri="{FF2B5EF4-FFF2-40B4-BE49-F238E27FC236}">
                  <a16:creationId xmlns:a16="http://schemas.microsoft.com/office/drawing/2014/main" id="{0126EF48-0B1C-6540-9597-A590D77F811B}"/>
                </a:ext>
              </a:extLst>
            </p:cNvPr>
            <p:cNvSpPr/>
            <p:nvPr/>
          </p:nvSpPr>
          <p:spPr>
            <a:xfrm>
              <a:off x="2132856" y="8841580"/>
              <a:ext cx="936104" cy="223138"/>
            </a:xfrm>
            <a:prstGeom prst="rect">
              <a:avLst/>
            </a:prstGeom>
          </p:spPr>
          <p:txBody>
            <a:bodyPr wrap="square" lIns="0" rIns="0">
              <a:spAutoFit/>
            </a:bodyPr>
            <a:lstStyle/>
            <a:p>
              <a:pPr algn="ctr">
                <a:lnSpc>
                  <a:spcPts val="1120"/>
                </a:lnSpc>
              </a:pPr>
              <a:r>
                <a:rPr lang="en-US" sz="800" spc="-30" dirty="0">
                  <a:solidFill>
                    <a:schemeClr val="bg1"/>
                  </a:solidFill>
                  <a:latin typeface="Sofia Pro Semi Bold" panose="020B0000000000000000" pitchFamily="34" charset="0"/>
                  <a:hlinkClick r:id="rId6">
                    <a:extLst>
                      <a:ext uri="{A12FA001-AC4F-418D-AE19-62706E023703}">
                        <ahyp:hlinkClr xmlns:ahyp="http://schemas.microsoft.com/office/drawing/2018/hyperlinkcolor" val="tx"/>
                      </a:ext>
                    </a:extLst>
                  </a:hlinkClick>
                </a:rPr>
                <a:t>REGISTER HERE</a:t>
              </a:r>
              <a:endParaRPr lang="en-US" sz="800" spc="-30" dirty="0">
                <a:solidFill>
                  <a:schemeClr val="bg1"/>
                </a:solidFill>
                <a:latin typeface="Sofia Pro Semi Bold" panose="020B0000000000000000" pitchFamily="34" charset="0"/>
              </a:endParaRPr>
            </a:p>
          </p:txBody>
        </p:sp>
      </p:grpSp>
      <p:sp>
        <p:nvSpPr>
          <p:cNvPr id="41" name="Rectangle 40">
            <a:extLst>
              <a:ext uri="{FF2B5EF4-FFF2-40B4-BE49-F238E27FC236}">
                <a16:creationId xmlns:a16="http://schemas.microsoft.com/office/drawing/2014/main" id="{402AC7F3-8510-0041-A4F3-A8D353B76712}"/>
              </a:ext>
            </a:extLst>
          </p:cNvPr>
          <p:cNvSpPr/>
          <p:nvPr/>
        </p:nvSpPr>
        <p:spPr>
          <a:xfrm>
            <a:off x="333219" y="811537"/>
            <a:ext cx="1079094" cy="767804"/>
          </a:xfrm>
          <a:prstGeom prst="rect">
            <a:avLst/>
          </a:prstGeom>
          <a:noFill/>
        </p:spPr>
        <p:txBody>
          <a:bodyPr wrap="none" lIns="0" tIns="180000" rIns="0" anchor="t">
            <a:noAutofit/>
          </a:bodyPr>
          <a:lstStyle/>
          <a:p>
            <a:pPr marL="177800" indent="-177800" algn="r">
              <a:lnSpc>
                <a:spcPts val="1100"/>
              </a:lnSpc>
            </a:pPr>
            <a:r>
              <a:rPr lang="en-AU" sz="800" dirty="0">
                <a:latin typeface="Sofia Pro Black" pitchFamily="2" charset="77"/>
              </a:rPr>
              <a:t>REGISTRATION</a:t>
            </a:r>
          </a:p>
          <a:p>
            <a:pPr marL="177800" indent="-177800" algn="r">
              <a:lnSpc>
                <a:spcPts val="1100"/>
              </a:lnSpc>
            </a:pPr>
            <a:endParaRPr lang="en-AU" sz="900" dirty="0">
              <a:solidFill>
                <a:schemeClr val="tx1">
                  <a:alpha val="90000"/>
                </a:schemeClr>
              </a:solidFill>
              <a:latin typeface="Sofia Pro ExtraLight" pitchFamily="2" charset="77"/>
            </a:endParaRPr>
          </a:p>
        </p:txBody>
      </p:sp>
      <p:cxnSp>
        <p:nvCxnSpPr>
          <p:cNvPr id="20" name="Straight Connector 19">
            <a:extLst>
              <a:ext uri="{FF2B5EF4-FFF2-40B4-BE49-F238E27FC236}">
                <a16:creationId xmlns:a16="http://schemas.microsoft.com/office/drawing/2014/main" id="{D28A7BB7-1763-3141-B973-6F11DC5E2CF1}"/>
              </a:ext>
            </a:extLst>
          </p:cNvPr>
          <p:cNvCxnSpPr>
            <a:cxnSpLocks/>
          </p:cNvCxnSpPr>
          <p:nvPr/>
        </p:nvCxnSpPr>
        <p:spPr>
          <a:xfrm>
            <a:off x="-101494" y="1138928"/>
            <a:ext cx="180365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C09E9E3-AEB8-6D4A-AC7D-4BD9475C4340}"/>
              </a:ext>
            </a:extLst>
          </p:cNvPr>
          <p:cNvSpPr/>
          <p:nvPr/>
        </p:nvSpPr>
        <p:spPr>
          <a:xfrm>
            <a:off x="333169" y="2737480"/>
            <a:ext cx="1079193" cy="1047804"/>
          </a:xfrm>
          <a:prstGeom prst="rect">
            <a:avLst/>
          </a:prstGeom>
          <a:noFill/>
        </p:spPr>
        <p:txBody>
          <a:bodyPr wrap="none" lIns="0" tIns="180000" rIns="0">
            <a:noAutofit/>
          </a:bodyPr>
          <a:lstStyle/>
          <a:p>
            <a:pPr marL="177800" indent="-177800" algn="r">
              <a:lnSpc>
                <a:spcPts val="1100"/>
              </a:lnSpc>
            </a:pPr>
            <a:r>
              <a:rPr lang="en-AU" sz="800" dirty="0">
                <a:latin typeface="Sofia Pro Black" pitchFamily="2" charset="77"/>
              </a:rPr>
              <a:t>FEES</a:t>
            </a:r>
          </a:p>
          <a:p>
            <a:pPr marL="177800" indent="-177800" algn="r">
              <a:lnSpc>
                <a:spcPts val="1100"/>
              </a:lnSpc>
            </a:pPr>
            <a:endParaRPr lang="en-AU" sz="900" b="1" dirty="0">
              <a:latin typeface="Sofia Pro Semi Bold" panose="020B0000000000000000" pitchFamily="34" charset="0"/>
            </a:endParaRPr>
          </a:p>
        </p:txBody>
      </p:sp>
      <p:cxnSp>
        <p:nvCxnSpPr>
          <p:cNvPr id="44" name="Straight Connector 43">
            <a:extLst>
              <a:ext uri="{FF2B5EF4-FFF2-40B4-BE49-F238E27FC236}">
                <a16:creationId xmlns:a16="http://schemas.microsoft.com/office/drawing/2014/main" id="{B0046D45-FA2C-794A-BDB2-F718A4DB4FA6}"/>
              </a:ext>
            </a:extLst>
          </p:cNvPr>
          <p:cNvCxnSpPr>
            <a:cxnSpLocks/>
          </p:cNvCxnSpPr>
          <p:nvPr/>
        </p:nvCxnSpPr>
        <p:spPr>
          <a:xfrm>
            <a:off x="-168363" y="3089844"/>
            <a:ext cx="1870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CE0BBEE8-24C5-C048-BEC1-B8F1275672F0}"/>
              </a:ext>
            </a:extLst>
          </p:cNvPr>
          <p:cNvSpPr/>
          <p:nvPr/>
        </p:nvSpPr>
        <p:spPr>
          <a:xfrm>
            <a:off x="332657" y="6681192"/>
            <a:ext cx="1080218" cy="404164"/>
          </a:xfrm>
          <a:prstGeom prst="rect">
            <a:avLst/>
          </a:prstGeom>
          <a:noFill/>
        </p:spPr>
        <p:txBody>
          <a:bodyPr wrap="none" lIns="0" tIns="180000" rIns="0">
            <a:noAutofit/>
          </a:bodyPr>
          <a:lstStyle/>
          <a:p>
            <a:pPr marL="177800" indent="-177800" algn="r">
              <a:lnSpc>
                <a:spcPts val="1100"/>
              </a:lnSpc>
            </a:pPr>
            <a:r>
              <a:rPr lang="en-AU" sz="800">
                <a:latin typeface="Sofia Pro Black" pitchFamily="2" charset="77"/>
              </a:rPr>
              <a:t>PAYMENT OPTIONS</a:t>
            </a:r>
          </a:p>
          <a:p>
            <a:pPr marL="177800" indent="-177800" algn="r">
              <a:lnSpc>
                <a:spcPts val="1100"/>
              </a:lnSpc>
            </a:pPr>
            <a:endParaRPr lang="en-AU" sz="820">
              <a:latin typeface="Sofia Pro Semi Bold" panose="020B0000000000000000" pitchFamily="34" charset="0"/>
            </a:endParaRPr>
          </a:p>
        </p:txBody>
      </p:sp>
      <p:cxnSp>
        <p:nvCxnSpPr>
          <p:cNvPr id="48" name="Straight Connector 47">
            <a:extLst>
              <a:ext uri="{FF2B5EF4-FFF2-40B4-BE49-F238E27FC236}">
                <a16:creationId xmlns:a16="http://schemas.microsoft.com/office/drawing/2014/main" id="{DA0FFD65-4F6F-0547-B8AD-35E5745ED264}"/>
              </a:ext>
            </a:extLst>
          </p:cNvPr>
          <p:cNvCxnSpPr>
            <a:cxnSpLocks/>
          </p:cNvCxnSpPr>
          <p:nvPr/>
        </p:nvCxnSpPr>
        <p:spPr>
          <a:xfrm>
            <a:off x="-180000" y="7013348"/>
            <a:ext cx="1870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FBE0363-F5E1-5348-9CDB-15CB12D7F14F}"/>
              </a:ext>
            </a:extLst>
          </p:cNvPr>
          <p:cNvSpPr/>
          <p:nvPr/>
        </p:nvSpPr>
        <p:spPr>
          <a:xfrm>
            <a:off x="188640" y="78228"/>
            <a:ext cx="4464051" cy="297197"/>
          </a:xfrm>
          <a:prstGeom prst="rect">
            <a:avLst/>
          </a:prstGeom>
        </p:spPr>
        <p:txBody>
          <a:bodyPr wrap="square" lIns="0" rIns="251999" anchor="t">
            <a:spAutoFit/>
          </a:bodyPr>
          <a:lstStyle/>
          <a:p>
            <a:pPr>
              <a:lnSpc>
                <a:spcPts val="1660"/>
              </a:lnSpc>
            </a:pPr>
            <a:r>
              <a:rPr lang="en-US" sz="1250" b="1" spc="-50" dirty="0">
                <a:solidFill>
                  <a:schemeClr val="tx1"/>
                </a:solidFill>
                <a:latin typeface="Sofia Pro Black" pitchFamily="2" charset="77"/>
              </a:rPr>
              <a:t>PAVEMENTS</a:t>
            </a:r>
            <a:r>
              <a:rPr lang="en-US" sz="1250" spc="-50" dirty="0">
                <a:solidFill>
                  <a:schemeClr val="tx1"/>
                </a:solidFill>
                <a:latin typeface="Sofia Pro ExtraLight" pitchFamily="2" charset="77"/>
              </a:rPr>
              <a:t>FORUM</a:t>
            </a:r>
            <a:r>
              <a:rPr lang="en-US" sz="1100" spc="-50" dirty="0">
                <a:solidFill>
                  <a:schemeClr val="tx1"/>
                </a:solidFill>
                <a:latin typeface="Sofia Pro ExtraLight" pitchFamily="2" charset="77"/>
              </a:rPr>
              <a:t> </a:t>
            </a:r>
            <a:r>
              <a:rPr lang="en-US" sz="900" b="1" spc="-50" dirty="0">
                <a:solidFill>
                  <a:schemeClr val="accent1"/>
                </a:solidFill>
                <a:latin typeface="Sofia Pro Black" pitchFamily="2" charset="77"/>
              </a:rPr>
              <a:t>|</a:t>
            </a:r>
            <a:r>
              <a:rPr lang="en-US" sz="900" spc="-50" dirty="0">
                <a:solidFill>
                  <a:schemeClr val="tx1"/>
                </a:solidFill>
                <a:latin typeface="Sofia Pro ExtraLight" pitchFamily="2" charset="77"/>
              </a:rPr>
              <a:t>  </a:t>
            </a:r>
            <a:endParaRPr lang="en-US" sz="800" spc="-50" dirty="0">
              <a:solidFill>
                <a:schemeClr val="tx1"/>
              </a:solidFill>
              <a:highlight>
                <a:srgbClr val="FFFF00"/>
              </a:highlight>
              <a:latin typeface="Sofia Pro Light" pitchFamily="2" charset="77"/>
            </a:endParaRPr>
          </a:p>
        </p:txBody>
      </p:sp>
      <p:sp>
        <p:nvSpPr>
          <p:cNvPr id="7" name="TextBox 6">
            <a:extLst>
              <a:ext uri="{FF2B5EF4-FFF2-40B4-BE49-F238E27FC236}">
                <a16:creationId xmlns:a16="http://schemas.microsoft.com/office/drawing/2014/main" id="{DBB8833A-24F4-C441-9018-9FB6A936C3F6}"/>
              </a:ext>
            </a:extLst>
          </p:cNvPr>
          <p:cNvSpPr txBox="1"/>
          <p:nvPr/>
        </p:nvSpPr>
        <p:spPr>
          <a:xfrm>
            <a:off x="188640" y="7085356"/>
            <a:ext cx="1223392" cy="2111347"/>
          </a:xfrm>
          <a:prstGeom prst="rect">
            <a:avLst/>
          </a:prstGeom>
          <a:noFill/>
        </p:spPr>
        <p:txBody>
          <a:bodyPr wrap="square" rIns="0" rtlCol="0">
            <a:spAutoFit/>
          </a:bodyPr>
          <a:lstStyle/>
          <a:p>
            <a:pPr algn="r"/>
            <a:r>
              <a:rPr lang="en-US" sz="820" dirty="0">
                <a:latin typeface="Sofia Pro Semi Bold" panose="020B0000000000000000" pitchFamily="34" charset="0"/>
              </a:rPr>
              <a:t>Credit Card: </a:t>
            </a:r>
          </a:p>
          <a:p>
            <a:pPr algn="r"/>
            <a:r>
              <a:rPr lang="en-US" sz="820" dirty="0">
                <a:latin typeface="Sofia Pro ExtraLight" pitchFamily="2" charset="77"/>
              </a:rPr>
              <a:t>On website registration, select ‘PayPal’ and use your MasterCard or Visa Card. </a:t>
            </a:r>
          </a:p>
          <a:p>
            <a:pPr algn="r"/>
            <a:endParaRPr lang="en-US" sz="820" dirty="0">
              <a:latin typeface="Sofia Pro ExtraLight" pitchFamily="2" charset="77"/>
            </a:endParaRPr>
          </a:p>
          <a:p>
            <a:pPr algn="r"/>
            <a:r>
              <a:rPr lang="en-US" sz="820" dirty="0">
                <a:latin typeface="Sofia Pro Semi Bold" panose="020B0000000000000000" pitchFamily="34" charset="0"/>
              </a:rPr>
              <a:t>Direct credit </a:t>
            </a:r>
          </a:p>
          <a:p>
            <a:pPr algn="r"/>
            <a:r>
              <a:rPr lang="en-US" sz="820" dirty="0">
                <a:latin typeface="Sofia Pro ExtraLight" pitchFamily="2" charset="77"/>
              </a:rPr>
              <a:t>Pay directly to ASCP St George Bank Account </a:t>
            </a:r>
            <a:r>
              <a:rPr lang="en-US" sz="820" dirty="0">
                <a:latin typeface="Sofia Pro Semi Bold" panose="020B0000000000000000" pitchFamily="34" charset="0"/>
              </a:rPr>
              <a:t>BSB:</a:t>
            </a:r>
            <a:r>
              <a:rPr lang="en-US" sz="820" dirty="0">
                <a:latin typeface="Sofia Pro ExtraLight" pitchFamily="2" charset="77"/>
              </a:rPr>
              <a:t> 112 879 </a:t>
            </a:r>
          </a:p>
          <a:p>
            <a:pPr algn="r"/>
            <a:r>
              <a:rPr lang="en-US" sz="820" dirty="0">
                <a:latin typeface="Sofia Pro Semi Bold" panose="020B0000000000000000" pitchFamily="34" charset="0"/>
              </a:rPr>
              <a:t>Account No: </a:t>
            </a:r>
            <a:r>
              <a:rPr lang="en-US" sz="820" dirty="0">
                <a:latin typeface="Sofia Pro ExtraLight" pitchFamily="2" charset="77"/>
              </a:rPr>
              <a:t>155 778 722 </a:t>
            </a:r>
          </a:p>
          <a:p>
            <a:pPr algn="r"/>
            <a:r>
              <a:rPr lang="en-US" sz="820" dirty="0">
                <a:latin typeface="Sofia Pro Light" pitchFamily="2" charset="77"/>
              </a:rPr>
              <a:t>Please put your name in the reference field so we can identify your payment. </a:t>
            </a:r>
          </a:p>
          <a:p>
            <a:pPr algn="r"/>
            <a:endParaRPr lang="en-US" sz="820" dirty="0">
              <a:latin typeface="Sofia Pro Light" pitchFamily="2" charset="77"/>
            </a:endParaRPr>
          </a:p>
        </p:txBody>
      </p:sp>
      <p:sp>
        <p:nvSpPr>
          <p:cNvPr id="29" name="Rectangle 28">
            <a:extLst>
              <a:ext uri="{FF2B5EF4-FFF2-40B4-BE49-F238E27FC236}">
                <a16:creationId xmlns:a16="http://schemas.microsoft.com/office/drawing/2014/main" id="{C6235AE6-070A-8C4F-851D-16B41F7B71EB}"/>
              </a:ext>
            </a:extLst>
          </p:cNvPr>
          <p:cNvSpPr/>
          <p:nvPr/>
        </p:nvSpPr>
        <p:spPr>
          <a:xfrm>
            <a:off x="1931353" y="5053993"/>
            <a:ext cx="1494103" cy="186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a:solidFill>
                  <a:schemeClr val="bg1"/>
                </a:solidFill>
                <a:latin typeface="Sofia Pro Black" pitchFamily="2" charset="77"/>
              </a:rPr>
              <a:t>ASCP CORPORATE MEMBERS</a:t>
            </a:r>
            <a:endParaRPr lang="en-US" sz="800">
              <a:solidFill>
                <a:schemeClr val="bg1"/>
              </a:solidFill>
            </a:endParaRPr>
          </a:p>
        </p:txBody>
      </p:sp>
      <p:sp>
        <p:nvSpPr>
          <p:cNvPr id="17" name="TextBox 16">
            <a:extLst>
              <a:ext uri="{FF2B5EF4-FFF2-40B4-BE49-F238E27FC236}">
                <a16:creationId xmlns:a16="http://schemas.microsoft.com/office/drawing/2014/main" id="{C37EFDAB-7AF1-1642-9C48-B67B505F487F}"/>
              </a:ext>
            </a:extLst>
          </p:cNvPr>
          <p:cNvSpPr txBox="1"/>
          <p:nvPr/>
        </p:nvSpPr>
        <p:spPr>
          <a:xfrm>
            <a:off x="2019715" y="5443033"/>
            <a:ext cx="1363156" cy="3835858"/>
          </a:xfrm>
          <a:prstGeom prst="rect">
            <a:avLst/>
          </a:prstGeom>
          <a:noFill/>
        </p:spPr>
        <p:txBody>
          <a:bodyPr wrap="square" rtlCol="0">
            <a:spAutoFit/>
          </a:bodyPr>
          <a:lstStyle/>
          <a:p>
            <a:pPr defTabSz="914412">
              <a:lnSpc>
                <a:spcPts val="1100"/>
              </a:lnSpc>
              <a:spcAft>
                <a:spcPts val="600"/>
              </a:spcAft>
            </a:pPr>
            <a:r>
              <a:rPr lang="en-US" sz="820" dirty="0">
                <a:latin typeface="Sofia Pro ExtraLight" pitchFamily="2" charset="77"/>
              </a:rPr>
              <a:t>ASCP </a:t>
            </a:r>
            <a:r>
              <a:rPr lang="en-US" sz="820" dirty="0">
                <a:latin typeface="Sofia Pro Medium" panose="020B0000000000000000" pitchFamily="34" charset="0"/>
              </a:rPr>
              <a:t>Corporate Members</a:t>
            </a:r>
            <a:r>
              <a:rPr lang="en-US" sz="820" dirty="0">
                <a:latin typeface="Sofia Pro ExtraLight" pitchFamily="2" charset="77"/>
              </a:rPr>
              <a:t> support our aims and objectives and contribute through participation, sharing of technical and industry information, and financial contributions.  </a:t>
            </a:r>
          </a:p>
          <a:p>
            <a:pPr defTabSz="914412">
              <a:lnSpc>
                <a:spcPts val="1100"/>
              </a:lnSpc>
              <a:spcAft>
                <a:spcPts val="600"/>
              </a:spcAft>
            </a:pPr>
            <a:r>
              <a:rPr lang="en-US" sz="820" dirty="0">
                <a:latin typeface="Sofia Pro Medium" panose="020B0000000000000000" pitchFamily="34" charset="0"/>
              </a:rPr>
              <a:t>Corporate Members </a:t>
            </a:r>
            <a:r>
              <a:rPr lang="en-US" sz="820" dirty="0">
                <a:latin typeface="Sofia Pro ExtraLight" pitchFamily="2" charset="77"/>
              </a:rPr>
              <a:t>are entitled to representative members, discounts on other memberships and event fees, discounts on Grey Card course fees, and discounts for exhibition spaces at events. They are recognised on our web site, event brochures and newsletters.  </a:t>
            </a:r>
          </a:p>
          <a:p>
            <a:pPr defTabSz="914412">
              <a:lnSpc>
                <a:spcPts val="1100"/>
              </a:lnSpc>
              <a:spcAft>
                <a:spcPts val="600"/>
              </a:spcAft>
            </a:pPr>
            <a:r>
              <a:rPr lang="en-US" sz="820" dirty="0">
                <a:latin typeface="Sofia Pro ExtraLight" pitchFamily="2" charset="77"/>
              </a:rPr>
              <a:t>To become an ASCP </a:t>
            </a:r>
            <a:r>
              <a:rPr lang="en-US" sz="820" dirty="0">
                <a:latin typeface="Sofia Pro Medium" panose="020B0000000000000000" pitchFamily="34" charset="0"/>
              </a:rPr>
              <a:t>Corporate Member</a:t>
            </a:r>
            <a:r>
              <a:rPr lang="en-US" sz="820" dirty="0">
                <a:latin typeface="Sofia Pro ExtraLight" pitchFamily="2" charset="77"/>
              </a:rPr>
              <a:t>, visit our website </a:t>
            </a:r>
            <a:r>
              <a:rPr lang="en-US" sz="820" dirty="0">
                <a:latin typeface="Sofia Pro ExtraLight" pitchFamily="2" charset="77"/>
                <a:hlinkClick r:id="rId7">
                  <a:extLst>
                    <a:ext uri="{A12FA001-AC4F-418D-AE19-62706E023703}">
                      <ahyp:hlinkClr xmlns:ahyp="http://schemas.microsoft.com/office/drawing/2018/hyperlinkcolor" val="tx"/>
                    </a:ext>
                  </a:extLst>
                </a:hlinkClick>
              </a:rPr>
              <a:t>HERE</a:t>
            </a:r>
            <a:r>
              <a:rPr lang="en-US" sz="820" dirty="0">
                <a:latin typeface="Sofia Pro ExtraLight" pitchFamily="2" charset="77"/>
              </a:rPr>
              <a:t> and select the ‘Sponsor’ tab.</a:t>
            </a:r>
          </a:p>
          <a:p>
            <a:pPr defTabSz="914412">
              <a:lnSpc>
                <a:spcPts val="1100"/>
              </a:lnSpc>
              <a:spcAft>
                <a:spcPts val="600"/>
              </a:spcAft>
            </a:pPr>
            <a:endParaRPr lang="en-US" sz="700" dirty="0">
              <a:latin typeface="Sofia Pro ExtraLight" pitchFamily="2" charset="77"/>
            </a:endParaRPr>
          </a:p>
        </p:txBody>
      </p:sp>
      <p:sp>
        <p:nvSpPr>
          <p:cNvPr id="102" name="Rectangle 101">
            <a:extLst>
              <a:ext uri="{FF2B5EF4-FFF2-40B4-BE49-F238E27FC236}">
                <a16:creationId xmlns:a16="http://schemas.microsoft.com/office/drawing/2014/main" id="{046F8152-97B0-4218-82E8-4A94A87D9A81}"/>
              </a:ext>
            </a:extLst>
          </p:cNvPr>
          <p:cNvSpPr/>
          <p:nvPr/>
        </p:nvSpPr>
        <p:spPr>
          <a:xfrm>
            <a:off x="3582542" y="5090110"/>
            <a:ext cx="3380564" cy="1317440"/>
          </a:xfrm>
          <a:prstGeom prst="rect">
            <a:avLst/>
          </a:prstGeom>
          <a:solidFill>
            <a:schemeClr val="tx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Picture 103">
            <a:extLst>
              <a:ext uri="{FF2B5EF4-FFF2-40B4-BE49-F238E27FC236}">
                <a16:creationId xmlns:a16="http://schemas.microsoft.com/office/drawing/2014/main" id="{628A72BF-6BD3-46AD-8A73-D0ACE3E06B03}"/>
              </a:ext>
            </a:extLst>
          </p:cNvPr>
          <p:cNvPicPr>
            <a:picLocks noChangeAspect="1"/>
          </p:cNvPicPr>
          <p:nvPr/>
        </p:nvPicPr>
        <p:blipFill>
          <a:blip r:embed="rId8"/>
          <a:srcRect/>
          <a:stretch/>
        </p:blipFill>
        <p:spPr>
          <a:xfrm>
            <a:off x="3792708" y="5992739"/>
            <a:ext cx="1003897" cy="223909"/>
          </a:xfrm>
          <a:prstGeom prst="rect">
            <a:avLst/>
          </a:prstGeom>
        </p:spPr>
      </p:pic>
      <p:pic>
        <p:nvPicPr>
          <p:cNvPr id="105" name="Picture 104">
            <a:extLst>
              <a:ext uri="{FF2B5EF4-FFF2-40B4-BE49-F238E27FC236}">
                <a16:creationId xmlns:a16="http://schemas.microsoft.com/office/drawing/2014/main" id="{805A4D50-24CC-4DFB-9940-47AAF692853C}"/>
              </a:ext>
            </a:extLst>
          </p:cNvPr>
          <p:cNvPicPr>
            <a:picLocks noChangeAspect="1"/>
          </p:cNvPicPr>
          <p:nvPr/>
        </p:nvPicPr>
        <p:blipFill>
          <a:blip r:embed="rId9"/>
          <a:stretch>
            <a:fillRect/>
          </a:stretch>
        </p:blipFill>
        <p:spPr>
          <a:xfrm>
            <a:off x="5185716" y="5388596"/>
            <a:ext cx="1572228" cy="373635"/>
          </a:xfrm>
          <a:prstGeom prst="rect">
            <a:avLst/>
          </a:prstGeom>
        </p:spPr>
      </p:pic>
      <p:pic>
        <p:nvPicPr>
          <p:cNvPr id="106" name="Picture 105">
            <a:extLst>
              <a:ext uri="{FF2B5EF4-FFF2-40B4-BE49-F238E27FC236}">
                <a16:creationId xmlns:a16="http://schemas.microsoft.com/office/drawing/2014/main" id="{5120E91C-BFC4-469B-A076-D94B584BE002}"/>
              </a:ext>
            </a:extLst>
          </p:cNvPr>
          <p:cNvPicPr>
            <a:picLocks noChangeAspect="1"/>
          </p:cNvPicPr>
          <p:nvPr/>
        </p:nvPicPr>
        <p:blipFill>
          <a:blip r:embed="rId10"/>
          <a:stretch>
            <a:fillRect/>
          </a:stretch>
        </p:blipFill>
        <p:spPr>
          <a:xfrm>
            <a:off x="5350018" y="6028750"/>
            <a:ext cx="1324602" cy="199689"/>
          </a:xfrm>
          <a:prstGeom prst="rect">
            <a:avLst/>
          </a:prstGeom>
        </p:spPr>
      </p:pic>
      <p:pic>
        <p:nvPicPr>
          <p:cNvPr id="107" name="Picture 106">
            <a:extLst>
              <a:ext uri="{FF2B5EF4-FFF2-40B4-BE49-F238E27FC236}">
                <a16:creationId xmlns:a16="http://schemas.microsoft.com/office/drawing/2014/main" id="{1C5B4F29-FB55-4ACA-98C5-DA605BA1AA6C}"/>
              </a:ext>
            </a:extLst>
          </p:cNvPr>
          <p:cNvPicPr>
            <a:picLocks noChangeAspect="1"/>
          </p:cNvPicPr>
          <p:nvPr/>
        </p:nvPicPr>
        <p:blipFill>
          <a:blip r:embed="rId11"/>
          <a:stretch>
            <a:fillRect/>
          </a:stretch>
        </p:blipFill>
        <p:spPr>
          <a:xfrm>
            <a:off x="3792708" y="5363328"/>
            <a:ext cx="1162125" cy="386021"/>
          </a:xfrm>
          <a:prstGeom prst="rect">
            <a:avLst/>
          </a:prstGeom>
        </p:spPr>
      </p:pic>
      <p:sp>
        <p:nvSpPr>
          <p:cNvPr id="124" name="Rectangle 123">
            <a:extLst>
              <a:ext uri="{FF2B5EF4-FFF2-40B4-BE49-F238E27FC236}">
                <a16:creationId xmlns:a16="http://schemas.microsoft.com/office/drawing/2014/main" id="{0B2BF973-A0F1-4628-89D5-37D277DDDA48}"/>
              </a:ext>
            </a:extLst>
          </p:cNvPr>
          <p:cNvSpPr/>
          <p:nvPr/>
        </p:nvSpPr>
        <p:spPr>
          <a:xfrm>
            <a:off x="3585858" y="5058348"/>
            <a:ext cx="3335664" cy="18663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lang="en-US" sz="800">
                <a:solidFill>
                  <a:schemeClr val="bg1"/>
                </a:solidFill>
                <a:latin typeface="Sofia Pro Black" pitchFamily="2" charset="77"/>
              </a:rPr>
              <a:t>PRINCIPAL CORPORATE MEMBERS</a:t>
            </a:r>
            <a:endParaRPr lang="en-US" sz="800">
              <a:solidFill>
                <a:schemeClr val="bg1"/>
              </a:solidFill>
            </a:endParaRPr>
          </a:p>
        </p:txBody>
      </p:sp>
      <p:grpSp>
        <p:nvGrpSpPr>
          <p:cNvPr id="8" name="Group 7">
            <a:extLst>
              <a:ext uri="{FF2B5EF4-FFF2-40B4-BE49-F238E27FC236}">
                <a16:creationId xmlns:a16="http://schemas.microsoft.com/office/drawing/2014/main" id="{733B2544-8361-4601-94C9-7FD852C6480F}"/>
              </a:ext>
            </a:extLst>
          </p:cNvPr>
          <p:cNvGrpSpPr/>
          <p:nvPr/>
        </p:nvGrpSpPr>
        <p:grpSpPr>
          <a:xfrm>
            <a:off x="1971878" y="4284504"/>
            <a:ext cx="5148580" cy="215444"/>
            <a:chOff x="1971878" y="4132283"/>
            <a:chExt cx="5148580" cy="215444"/>
          </a:xfrm>
        </p:grpSpPr>
        <p:cxnSp>
          <p:nvCxnSpPr>
            <p:cNvPr id="79" name="Straight Connector 78">
              <a:extLst>
                <a:ext uri="{FF2B5EF4-FFF2-40B4-BE49-F238E27FC236}">
                  <a16:creationId xmlns:a16="http://schemas.microsoft.com/office/drawing/2014/main" id="{8B97C091-7288-684B-A2FE-C601EF3E8111}"/>
                </a:ext>
              </a:extLst>
            </p:cNvPr>
            <p:cNvCxnSpPr>
              <a:cxnSpLocks/>
            </p:cNvCxnSpPr>
            <p:nvPr/>
          </p:nvCxnSpPr>
          <p:spPr>
            <a:xfrm>
              <a:off x="2086379" y="4317628"/>
              <a:ext cx="503407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82CED0E-91C7-41DE-8F60-4EC7BE32FBDC}"/>
                </a:ext>
              </a:extLst>
            </p:cNvPr>
            <p:cNvSpPr txBox="1"/>
            <p:nvPr/>
          </p:nvSpPr>
          <p:spPr>
            <a:xfrm>
              <a:off x="1971878" y="4132283"/>
              <a:ext cx="4553465" cy="215444"/>
            </a:xfrm>
            <a:prstGeom prst="rect">
              <a:avLst/>
            </a:prstGeom>
            <a:noFill/>
          </p:spPr>
          <p:txBody>
            <a:bodyPr wrap="square">
              <a:spAutoFit/>
            </a:bodyPr>
            <a:lstStyle/>
            <a:p>
              <a:pPr marL="0" indent="0">
                <a:spcAft>
                  <a:spcPts val="600"/>
                </a:spcAft>
                <a:buNone/>
              </a:pPr>
              <a:r>
                <a:rPr lang="en-AU" sz="800" dirty="0">
                  <a:latin typeface="Sofia Pro Black" pitchFamily="2" charset="77"/>
                </a:rPr>
                <a:t>CONTINUING PROFESSIONAL DEVELOPMENT</a:t>
              </a:r>
              <a:endParaRPr lang="en-US" sz="820" dirty="0">
                <a:latin typeface="Sofia Pro ExtraLight" pitchFamily="2" charset="77"/>
              </a:endParaRPr>
            </a:p>
          </p:txBody>
        </p:sp>
      </p:grpSp>
      <p:sp>
        <p:nvSpPr>
          <p:cNvPr id="61" name="TextBox 60">
            <a:extLst>
              <a:ext uri="{FF2B5EF4-FFF2-40B4-BE49-F238E27FC236}">
                <a16:creationId xmlns:a16="http://schemas.microsoft.com/office/drawing/2014/main" id="{2B38FEDB-77C1-40A5-8D34-D90035FDD647}"/>
              </a:ext>
            </a:extLst>
          </p:cNvPr>
          <p:cNvSpPr txBox="1"/>
          <p:nvPr/>
        </p:nvSpPr>
        <p:spPr>
          <a:xfrm>
            <a:off x="1971878" y="4515311"/>
            <a:ext cx="4553465" cy="344710"/>
          </a:xfrm>
          <a:prstGeom prst="rect">
            <a:avLst/>
          </a:prstGeom>
          <a:noFill/>
        </p:spPr>
        <p:txBody>
          <a:bodyPr wrap="square">
            <a:spAutoFit/>
          </a:bodyPr>
          <a:lstStyle/>
          <a:p>
            <a:pPr marL="0" indent="0">
              <a:spcBef>
                <a:spcPts val="500"/>
              </a:spcBef>
              <a:spcAft>
                <a:spcPts val="600"/>
              </a:spcAft>
              <a:buNone/>
            </a:pPr>
            <a:r>
              <a:rPr lang="en-US" sz="820" dirty="0">
                <a:latin typeface="Sofia Pro ExtraLight" pitchFamily="2" charset="77"/>
              </a:rPr>
              <a:t>Attendance at this event may be eligible for credit towards Engineers Australia and other </a:t>
            </a:r>
            <a:r>
              <a:rPr lang="en-US" sz="820" dirty="0" err="1">
                <a:latin typeface="Sofia Pro ExtraLight" pitchFamily="2" charset="77"/>
              </a:rPr>
              <a:t>organisations’</a:t>
            </a:r>
            <a:r>
              <a:rPr lang="en-US" sz="820" dirty="0">
                <a:latin typeface="Sofia Pro ExtraLight" pitchFamily="2" charset="77"/>
              </a:rPr>
              <a:t> Continuing Professional Development requirements.</a:t>
            </a:r>
          </a:p>
        </p:txBody>
      </p:sp>
      <p:sp>
        <p:nvSpPr>
          <p:cNvPr id="62" name="Rectangle 61">
            <a:extLst>
              <a:ext uri="{FF2B5EF4-FFF2-40B4-BE49-F238E27FC236}">
                <a16:creationId xmlns:a16="http://schemas.microsoft.com/office/drawing/2014/main" id="{FA8B97DC-5463-49B9-BC00-D2F2C1DC1061}"/>
              </a:ext>
            </a:extLst>
          </p:cNvPr>
          <p:cNvSpPr/>
          <p:nvPr/>
        </p:nvSpPr>
        <p:spPr>
          <a:xfrm>
            <a:off x="6686159" y="12738339"/>
            <a:ext cx="155906" cy="141686"/>
          </a:xfrm>
          <a:prstGeom prst="rect">
            <a:avLst/>
          </a:prstGeom>
          <a:solidFill>
            <a:schemeClr val="tx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22796F7-FDBC-47FC-9876-A64639BBFF8B}"/>
              </a:ext>
            </a:extLst>
          </p:cNvPr>
          <p:cNvSpPr/>
          <p:nvPr/>
        </p:nvSpPr>
        <p:spPr>
          <a:xfrm>
            <a:off x="3583976" y="6812035"/>
            <a:ext cx="3380564" cy="901006"/>
          </a:xfrm>
          <a:prstGeom prst="rect">
            <a:avLst/>
          </a:prstGeom>
          <a:solidFill>
            <a:schemeClr val="tx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721FF95B-6D20-4DEE-B497-F5D19ECA5646}"/>
              </a:ext>
            </a:extLst>
          </p:cNvPr>
          <p:cNvSpPr/>
          <p:nvPr/>
        </p:nvSpPr>
        <p:spPr>
          <a:xfrm>
            <a:off x="3582542" y="6712021"/>
            <a:ext cx="3329128" cy="18663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lang="en-US" sz="800" dirty="0">
                <a:solidFill>
                  <a:schemeClr val="bg1"/>
                </a:solidFill>
                <a:latin typeface="Sofia Pro Black" pitchFamily="2" charset="77"/>
              </a:rPr>
              <a:t>INDUSTRY CORPORATE MEMBERS</a:t>
            </a:r>
            <a:endParaRPr lang="en-US" sz="800" dirty="0">
              <a:solidFill>
                <a:schemeClr val="bg1"/>
              </a:solidFill>
            </a:endParaRPr>
          </a:p>
        </p:txBody>
      </p:sp>
      <p:sp>
        <p:nvSpPr>
          <p:cNvPr id="65" name="Rectangle 64">
            <a:extLst>
              <a:ext uri="{FF2B5EF4-FFF2-40B4-BE49-F238E27FC236}">
                <a16:creationId xmlns:a16="http://schemas.microsoft.com/office/drawing/2014/main" id="{0477531E-4B10-4FFF-9714-A64A2FB33D8D}"/>
              </a:ext>
            </a:extLst>
          </p:cNvPr>
          <p:cNvSpPr/>
          <p:nvPr/>
        </p:nvSpPr>
        <p:spPr>
          <a:xfrm>
            <a:off x="3582542" y="8107872"/>
            <a:ext cx="3329128" cy="18663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108000" rtlCol="0" anchor="ctr"/>
          <a:lstStyle/>
          <a:p>
            <a:pPr algn="ctr"/>
            <a:r>
              <a:rPr lang="en-US" sz="800">
                <a:solidFill>
                  <a:schemeClr val="bg1"/>
                </a:solidFill>
                <a:latin typeface="Sofia Pro Black" pitchFamily="2" charset="77"/>
              </a:rPr>
              <a:t>SUPPORTER CORPORATE MEMBERS</a:t>
            </a:r>
            <a:endParaRPr lang="en-US" sz="800">
              <a:solidFill>
                <a:schemeClr val="bg1"/>
              </a:solidFill>
            </a:endParaRPr>
          </a:p>
        </p:txBody>
      </p:sp>
      <p:grpSp>
        <p:nvGrpSpPr>
          <p:cNvPr id="66" name="Group 65">
            <a:extLst>
              <a:ext uri="{FF2B5EF4-FFF2-40B4-BE49-F238E27FC236}">
                <a16:creationId xmlns:a16="http://schemas.microsoft.com/office/drawing/2014/main" id="{7B71209A-2EC5-4CEA-AE12-44B2C1F83CD0}"/>
              </a:ext>
            </a:extLst>
          </p:cNvPr>
          <p:cNvGrpSpPr/>
          <p:nvPr/>
        </p:nvGrpSpPr>
        <p:grpSpPr>
          <a:xfrm>
            <a:off x="5448274" y="6941790"/>
            <a:ext cx="990478" cy="448703"/>
            <a:chOff x="4701168" y="7698376"/>
            <a:chExt cx="637863" cy="344195"/>
          </a:xfrm>
        </p:grpSpPr>
        <p:pic>
          <p:nvPicPr>
            <p:cNvPr id="67" name="Picture 66">
              <a:extLst>
                <a:ext uri="{FF2B5EF4-FFF2-40B4-BE49-F238E27FC236}">
                  <a16:creationId xmlns:a16="http://schemas.microsoft.com/office/drawing/2014/main" id="{04E7741C-C6F2-4215-91A5-74F585B66941}"/>
                </a:ext>
              </a:extLst>
            </p:cNvPr>
            <p:cNvPicPr>
              <a:picLocks noChangeAspect="1"/>
            </p:cNvPicPr>
            <p:nvPr/>
          </p:nvPicPr>
          <p:blipFill>
            <a:blip r:embed="rId12"/>
            <a:stretch>
              <a:fillRect/>
            </a:stretch>
          </p:blipFill>
          <p:spPr>
            <a:xfrm>
              <a:off x="4701168" y="7698376"/>
              <a:ext cx="637863" cy="169474"/>
            </a:xfrm>
            <a:prstGeom prst="rect">
              <a:avLst/>
            </a:prstGeom>
          </p:spPr>
        </p:pic>
        <p:pic>
          <p:nvPicPr>
            <p:cNvPr id="68" name="Picture 67">
              <a:extLst>
                <a:ext uri="{FF2B5EF4-FFF2-40B4-BE49-F238E27FC236}">
                  <a16:creationId xmlns:a16="http://schemas.microsoft.com/office/drawing/2014/main" id="{B996070E-1683-49BC-B3A5-BC837D5FBB40}"/>
                </a:ext>
              </a:extLst>
            </p:cNvPr>
            <p:cNvPicPr>
              <a:picLocks noChangeAspect="1"/>
            </p:cNvPicPr>
            <p:nvPr/>
          </p:nvPicPr>
          <p:blipFill>
            <a:blip r:embed="rId13"/>
            <a:stretch>
              <a:fillRect/>
            </a:stretch>
          </p:blipFill>
          <p:spPr>
            <a:xfrm>
              <a:off x="4798121" y="7851099"/>
              <a:ext cx="443956" cy="191472"/>
            </a:xfrm>
            <a:prstGeom prst="rect">
              <a:avLst/>
            </a:prstGeom>
          </p:spPr>
        </p:pic>
      </p:grpSp>
      <p:pic>
        <p:nvPicPr>
          <p:cNvPr id="70" name="Picture 69">
            <a:extLst>
              <a:ext uri="{FF2B5EF4-FFF2-40B4-BE49-F238E27FC236}">
                <a16:creationId xmlns:a16="http://schemas.microsoft.com/office/drawing/2014/main" id="{7B82F785-03B3-4C29-BD0A-D93ACBAD84E0}"/>
              </a:ext>
            </a:extLst>
          </p:cNvPr>
          <p:cNvPicPr>
            <a:picLocks noChangeAspect="1"/>
          </p:cNvPicPr>
          <p:nvPr/>
        </p:nvPicPr>
        <p:blipFill>
          <a:blip r:embed="rId14"/>
          <a:stretch>
            <a:fillRect/>
          </a:stretch>
        </p:blipFill>
        <p:spPr>
          <a:xfrm>
            <a:off x="4969113" y="7493374"/>
            <a:ext cx="1700247" cy="176419"/>
          </a:xfrm>
          <a:prstGeom prst="rect">
            <a:avLst/>
          </a:prstGeom>
        </p:spPr>
      </p:pic>
      <p:pic>
        <p:nvPicPr>
          <p:cNvPr id="71" name="Picture 70">
            <a:extLst>
              <a:ext uri="{FF2B5EF4-FFF2-40B4-BE49-F238E27FC236}">
                <a16:creationId xmlns:a16="http://schemas.microsoft.com/office/drawing/2014/main" id="{2005FD82-07ED-4D57-A66B-74E81212176B}"/>
              </a:ext>
            </a:extLst>
          </p:cNvPr>
          <p:cNvPicPr>
            <a:picLocks noChangeAspect="1"/>
          </p:cNvPicPr>
          <p:nvPr/>
        </p:nvPicPr>
        <p:blipFill>
          <a:blip r:embed="rId15"/>
          <a:stretch>
            <a:fillRect/>
          </a:stretch>
        </p:blipFill>
        <p:spPr>
          <a:xfrm>
            <a:off x="3647957" y="7335982"/>
            <a:ext cx="1097688" cy="251326"/>
          </a:xfrm>
          <a:prstGeom prst="rect">
            <a:avLst/>
          </a:prstGeom>
        </p:spPr>
      </p:pic>
      <p:pic>
        <p:nvPicPr>
          <p:cNvPr id="72" name="Picture 71" descr="Logo&#10;&#10;Description automatically generated">
            <a:extLst>
              <a:ext uri="{FF2B5EF4-FFF2-40B4-BE49-F238E27FC236}">
                <a16:creationId xmlns:a16="http://schemas.microsoft.com/office/drawing/2014/main" id="{EB203F2C-37DB-4057-8983-9306041F9ED9}"/>
              </a:ext>
            </a:extLst>
          </p:cNvPr>
          <p:cNvPicPr>
            <a:picLocks noChangeAspect="1"/>
          </p:cNvPicPr>
          <p:nvPr/>
        </p:nvPicPr>
        <p:blipFill>
          <a:blip r:embed="rId16"/>
          <a:stretch>
            <a:fillRect/>
          </a:stretch>
        </p:blipFill>
        <p:spPr>
          <a:xfrm>
            <a:off x="4042564" y="7013348"/>
            <a:ext cx="1121707" cy="186637"/>
          </a:xfrm>
          <a:prstGeom prst="rect">
            <a:avLst/>
          </a:prstGeom>
        </p:spPr>
      </p:pic>
      <p:pic>
        <p:nvPicPr>
          <p:cNvPr id="74" name="Picture 73">
            <a:extLst>
              <a:ext uri="{FF2B5EF4-FFF2-40B4-BE49-F238E27FC236}">
                <a16:creationId xmlns:a16="http://schemas.microsoft.com/office/drawing/2014/main" id="{A185F546-7927-4F37-934A-BA36BCAE204A}"/>
              </a:ext>
            </a:extLst>
          </p:cNvPr>
          <p:cNvPicPr>
            <a:picLocks noChangeAspect="1"/>
          </p:cNvPicPr>
          <p:nvPr/>
        </p:nvPicPr>
        <p:blipFill>
          <a:blip r:embed="rId17"/>
          <a:stretch>
            <a:fillRect/>
          </a:stretch>
        </p:blipFill>
        <p:spPr>
          <a:xfrm>
            <a:off x="5391822" y="8313647"/>
            <a:ext cx="521590" cy="222545"/>
          </a:xfrm>
          <a:prstGeom prst="rect">
            <a:avLst/>
          </a:prstGeom>
        </p:spPr>
      </p:pic>
      <p:pic>
        <p:nvPicPr>
          <p:cNvPr id="76" name="Picture 75">
            <a:extLst>
              <a:ext uri="{FF2B5EF4-FFF2-40B4-BE49-F238E27FC236}">
                <a16:creationId xmlns:a16="http://schemas.microsoft.com/office/drawing/2014/main" id="{152BD57A-42B3-427A-8D07-6111B28A56A2}"/>
              </a:ext>
            </a:extLst>
          </p:cNvPr>
          <p:cNvPicPr>
            <a:picLocks noChangeAspect="1"/>
          </p:cNvPicPr>
          <p:nvPr/>
        </p:nvPicPr>
        <p:blipFill>
          <a:blip r:embed="rId18"/>
          <a:stretch>
            <a:fillRect/>
          </a:stretch>
        </p:blipFill>
        <p:spPr>
          <a:xfrm>
            <a:off x="4812290" y="8331602"/>
            <a:ext cx="437430" cy="186637"/>
          </a:xfrm>
          <a:prstGeom prst="rect">
            <a:avLst/>
          </a:prstGeom>
        </p:spPr>
      </p:pic>
      <p:pic>
        <p:nvPicPr>
          <p:cNvPr id="78" name="Picture 77">
            <a:extLst>
              <a:ext uri="{FF2B5EF4-FFF2-40B4-BE49-F238E27FC236}">
                <a16:creationId xmlns:a16="http://schemas.microsoft.com/office/drawing/2014/main" id="{596FB8F3-6282-4D99-9342-F4392C6A2085}"/>
              </a:ext>
            </a:extLst>
          </p:cNvPr>
          <p:cNvPicPr>
            <a:picLocks noChangeAspect="1"/>
          </p:cNvPicPr>
          <p:nvPr/>
        </p:nvPicPr>
        <p:blipFill>
          <a:blip r:embed="rId19"/>
          <a:stretch>
            <a:fillRect/>
          </a:stretch>
        </p:blipFill>
        <p:spPr>
          <a:xfrm>
            <a:off x="3647957" y="8338670"/>
            <a:ext cx="332336" cy="211328"/>
          </a:xfrm>
          <a:prstGeom prst="rect">
            <a:avLst/>
          </a:prstGeom>
        </p:spPr>
      </p:pic>
      <p:pic>
        <p:nvPicPr>
          <p:cNvPr id="81" name="Picture 80" descr="A picture containing object, clock&#10;&#10;Description automatically generated">
            <a:extLst>
              <a:ext uri="{FF2B5EF4-FFF2-40B4-BE49-F238E27FC236}">
                <a16:creationId xmlns:a16="http://schemas.microsoft.com/office/drawing/2014/main" id="{3ED71D41-BD91-444B-B471-C843AFA75B7C}"/>
              </a:ext>
            </a:extLst>
          </p:cNvPr>
          <p:cNvPicPr>
            <a:picLocks noChangeAspect="1"/>
          </p:cNvPicPr>
          <p:nvPr/>
        </p:nvPicPr>
        <p:blipFill>
          <a:blip r:embed="rId20"/>
          <a:stretch>
            <a:fillRect/>
          </a:stretch>
        </p:blipFill>
        <p:spPr>
          <a:xfrm>
            <a:off x="6016506" y="8354040"/>
            <a:ext cx="661156" cy="204859"/>
          </a:xfrm>
          <a:prstGeom prst="rect">
            <a:avLst/>
          </a:prstGeom>
        </p:spPr>
      </p:pic>
      <p:pic>
        <p:nvPicPr>
          <p:cNvPr id="82" name="Picture 81" descr="A close up of a logo&#10;&#10;Description automatically generated">
            <a:extLst>
              <a:ext uri="{FF2B5EF4-FFF2-40B4-BE49-F238E27FC236}">
                <a16:creationId xmlns:a16="http://schemas.microsoft.com/office/drawing/2014/main" id="{3CE5415E-E218-452E-9F79-2EE6F8B8D27E}"/>
              </a:ext>
            </a:extLst>
          </p:cNvPr>
          <p:cNvPicPr>
            <a:picLocks noChangeAspect="1"/>
          </p:cNvPicPr>
          <p:nvPr/>
        </p:nvPicPr>
        <p:blipFill>
          <a:blip r:embed="rId21"/>
          <a:stretch>
            <a:fillRect/>
          </a:stretch>
        </p:blipFill>
        <p:spPr>
          <a:xfrm>
            <a:off x="4698892" y="9167096"/>
            <a:ext cx="460813" cy="140247"/>
          </a:xfrm>
          <a:prstGeom prst="rect">
            <a:avLst/>
          </a:prstGeom>
        </p:spPr>
      </p:pic>
      <p:pic>
        <p:nvPicPr>
          <p:cNvPr id="84" name="Picture 83" descr="Logo&#10;&#10;Description automatically generated">
            <a:extLst>
              <a:ext uri="{FF2B5EF4-FFF2-40B4-BE49-F238E27FC236}">
                <a16:creationId xmlns:a16="http://schemas.microsoft.com/office/drawing/2014/main" id="{50270F35-E12D-40EA-AAC4-E51C66E95405}"/>
              </a:ext>
            </a:extLst>
          </p:cNvPr>
          <p:cNvPicPr>
            <a:picLocks noChangeAspect="1"/>
          </p:cNvPicPr>
          <p:nvPr/>
        </p:nvPicPr>
        <p:blipFill>
          <a:blip r:embed="rId22"/>
          <a:stretch>
            <a:fillRect/>
          </a:stretch>
        </p:blipFill>
        <p:spPr>
          <a:xfrm>
            <a:off x="4015620" y="8305695"/>
            <a:ext cx="730025" cy="260984"/>
          </a:xfrm>
          <a:prstGeom prst="rect">
            <a:avLst/>
          </a:prstGeom>
        </p:spPr>
      </p:pic>
      <p:pic>
        <p:nvPicPr>
          <p:cNvPr id="85" name="Picture 84" descr="A picture containing graphical user interface&#10;&#10;Description automatically generated">
            <a:extLst>
              <a:ext uri="{FF2B5EF4-FFF2-40B4-BE49-F238E27FC236}">
                <a16:creationId xmlns:a16="http://schemas.microsoft.com/office/drawing/2014/main" id="{CA49E4B0-4600-48F5-9955-EDA76EE093C7}"/>
              </a:ext>
            </a:extLst>
          </p:cNvPr>
          <p:cNvPicPr>
            <a:picLocks noChangeAspect="1"/>
          </p:cNvPicPr>
          <p:nvPr/>
        </p:nvPicPr>
        <p:blipFill>
          <a:blip r:embed="rId23"/>
          <a:stretch>
            <a:fillRect/>
          </a:stretch>
        </p:blipFill>
        <p:spPr>
          <a:xfrm>
            <a:off x="4516238" y="8600234"/>
            <a:ext cx="648033" cy="211255"/>
          </a:xfrm>
          <a:prstGeom prst="rect">
            <a:avLst/>
          </a:prstGeom>
        </p:spPr>
      </p:pic>
      <p:pic>
        <p:nvPicPr>
          <p:cNvPr id="86" name="Picture 85" descr="A picture containing text, sign&#10;&#10;Description automatically generated">
            <a:extLst>
              <a:ext uri="{FF2B5EF4-FFF2-40B4-BE49-F238E27FC236}">
                <a16:creationId xmlns:a16="http://schemas.microsoft.com/office/drawing/2014/main" id="{1F2292B7-75FA-4FE3-9FD0-728F1FBA634B}"/>
              </a:ext>
            </a:extLst>
          </p:cNvPr>
          <p:cNvPicPr>
            <a:picLocks noChangeAspect="1"/>
          </p:cNvPicPr>
          <p:nvPr/>
        </p:nvPicPr>
        <p:blipFill>
          <a:blip r:embed="rId24"/>
          <a:stretch>
            <a:fillRect/>
          </a:stretch>
        </p:blipFill>
        <p:spPr>
          <a:xfrm>
            <a:off x="3811517" y="8637025"/>
            <a:ext cx="457209" cy="186637"/>
          </a:xfrm>
          <a:prstGeom prst="rect">
            <a:avLst/>
          </a:prstGeom>
        </p:spPr>
      </p:pic>
      <p:sp>
        <p:nvSpPr>
          <p:cNvPr id="88" name="Content Placeholder 7">
            <a:extLst>
              <a:ext uri="{FF2B5EF4-FFF2-40B4-BE49-F238E27FC236}">
                <a16:creationId xmlns:a16="http://schemas.microsoft.com/office/drawing/2014/main" id="{EBBAFD2E-49F2-4A6F-9007-D15A04B09699}"/>
              </a:ext>
            </a:extLst>
          </p:cNvPr>
          <p:cNvSpPr txBox="1">
            <a:spLocks/>
          </p:cNvSpPr>
          <p:nvPr/>
        </p:nvSpPr>
        <p:spPr>
          <a:xfrm>
            <a:off x="2054082" y="1169521"/>
            <a:ext cx="4440481" cy="2852951"/>
          </a:xfrm>
          <a:prstGeom prst="rect">
            <a:avLst/>
          </a:prstGeom>
        </p:spPr>
        <p:txBody>
          <a:bodyPr lIns="0" tIns="45720" rIns="91440" bIns="45720" anchor="t">
            <a:noAutofit/>
          </a:bodyPr>
          <a:lstStyle>
            <a:lvl1pPr marL="228604" indent="-228604" algn="l" defTabSz="914412" rtl="0" eaLnBrk="1" latinLnBrk="0" hangingPunct="1">
              <a:lnSpc>
                <a:spcPts val="1100"/>
              </a:lnSpc>
              <a:spcBef>
                <a:spcPts val="0"/>
              </a:spcBef>
              <a:spcAft>
                <a:spcPts val="1200"/>
              </a:spcAft>
              <a:buFontTx/>
              <a:buBlip>
                <a:blip r:embed="rId3"/>
              </a:buBlip>
              <a:defRPr sz="820" b="0" i="0" kern="1200" spc="0" baseline="0">
                <a:solidFill>
                  <a:schemeClr val="tx1"/>
                </a:solidFill>
                <a:latin typeface="Sofia Pro ExtraLight" pitchFamily="2" charset="77"/>
                <a:ea typeface="+mn-ea"/>
                <a:cs typeface="+mn-cs"/>
              </a:defRPr>
            </a:lvl1pPr>
            <a:lvl2pPr marL="685809" indent="-228604" algn="l" defTabSz="914412" rtl="0" eaLnBrk="1" latinLnBrk="0" hangingPunct="1">
              <a:lnSpc>
                <a:spcPts val="1100"/>
              </a:lnSpc>
              <a:spcBef>
                <a:spcPts val="0"/>
              </a:spcBef>
              <a:spcAft>
                <a:spcPts val="400"/>
              </a:spcAft>
              <a:buFontTx/>
              <a:buBlip>
                <a:blip r:embed="rId3"/>
              </a:buBlip>
              <a:defRPr sz="1000" b="1" i="0" kern="1200" baseline="0">
                <a:solidFill>
                  <a:schemeClr val="tx1"/>
                </a:solidFill>
                <a:latin typeface="Sofia Pro Black" pitchFamily="2" charset="77"/>
                <a:ea typeface="+mn-ea"/>
                <a:cs typeface="+mn-cs"/>
              </a:defRPr>
            </a:lvl2pPr>
            <a:lvl3pPr marL="1143016" indent="-228604" algn="l" defTabSz="914412" rtl="0" eaLnBrk="1" latinLnBrk="0" hangingPunct="1">
              <a:lnSpc>
                <a:spcPts val="1100"/>
              </a:lnSpc>
              <a:spcBef>
                <a:spcPts val="0"/>
              </a:spcBef>
              <a:spcAft>
                <a:spcPts val="200"/>
              </a:spcAft>
              <a:buFontTx/>
              <a:buBlip>
                <a:blip r:embed="rId3"/>
              </a:buBlip>
              <a:defRPr sz="899" b="1" i="0" kern="1200" spc="0" baseline="0">
                <a:solidFill>
                  <a:schemeClr val="tx1"/>
                </a:solidFill>
                <a:latin typeface="Sofia Pro Black" pitchFamily="2" charset="77"/>
                <a:ea typeface="+mn-ea"/>
                <a:cs typeface="+mn-cs"/>
              </a:defRPr>
            </a:lvl3pPr>
            <a:lvl4pPr marL="1600221" indent="-228604" algn="l" defTabSz="914412" rtl="0" eaLnBrk="1" latinLnBrk="0" hangingPunct="1">
              <a:lnSpc>
                <a:spcPts val="1100"/>
              </a:lnSpc>
              <a:spcBef>
                <a:spcPts val="0"/>
              </a:spcBef>
              <a:spcAft>
                <a:spcPts val="1200"/>
              </a:spcAft>
              <a:buFontTx/>
              <a:buBlip>
                <a:blip r:embed="rId3"/>
              </a:buBlip>
              <a:defRPr sz="820" b="0" i="0" kern="1200" spc="0" baseline="0">
                <a:solidFill>
                  <a:schemeClr val="accent6"/>
                </a:solidFill>
                <a:latin typeface="Sofia Pro Light" pitchFamily="2" charset="77"/>
                <a:ea typeface="+mn-ea"/>
                <a:cs typeface="+mn-cs"/>
              </a:defRPr>
            </a:lvl4pPr>
            <a:lvl5pPr marL="2057426" indent="-228604" algn="l" defTabSz="914412" rtl="0" eaLnBrk="1" latinLnBrk="0" hangingPunct="1">
              <a:lnSpc>
                <a:spcPct val="90000"/>
              </a:lnSpc>
              <a:spcBef>
                <a:spcPts val="500"/>
              </a:spcBef>
              <a:buFontTx/>
              <a:buBlip>
                <a:blip r:embed="rId3"/>
              </a:buBlip>
              <a:defRPr sz="700" b="0" i="0" kern="1200">
                <a:solidFill>
                  <a:schemeClr val="tx1"/>
                </a:solidFill>
                <a:latin typeface="Sofia Pro ExtraLight" pitchFamily="2" charset="77"/>
                <a:ea typeface="+mn-ea"/>
                <a:cs typeface="+mn-cs"/>
              </a:defRPr>
            </a:lvl5pPr>
            <a:lvl6pPr marL="2514633"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9"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6"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51"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AU" sz="800" dirty="0"/>
              <a:t>The March 2025 ASCP Pavement Technical Forum will feature speakers across the full spectrum of the concrete paving industry, with topics as widely varied.</a:t>
            </a:r>
          </a:p>
          <a:p>
            <a:pPr marL="0" indent="0">
              <a:spcAft>
                <a:spcPts val="600"/>
              </a:spcAft>
              <a:buNone/>
            </a:pPr>
            <a:r>
              <a:rPr lang="en-AU" sz="800" dirty="0"/>
              <a:t>The morning sessions will see </a:t>
            </a:r>
            <a:r>
              <a:rPr lang="en-AU" sz="800" dirty="0">
                <a:latin typeface="Sofia Pro Medium" pitchFamily="2" charset="0"/>
              </a:rPr>
              <a:t>Peter Carson </a:t>
            </a:r>
            <a:r>
              <a:rPr lang="en-AU" sz="800" dirty="0"/>
              <a:t>(Arcadis) &amp; </a:t>
            </a:r>
            <a:r>
              <a:rPr lang="en-AU" sz="800" dirty="0">
                <a:latin typeface="Sofia Pro Medium" pitchFamily="2" charset="0"/>
              </a:rPr>
              <a:t>Tim Hodge </a:t>
            </a:r>
            <a:r>
              <a:rPr lang="en-AU" sz="800" dirty="0"/>
              <a:t>(CPB Contractors) deliver an update on the </a:t>
            </a:r>
            <a:r>
              <a:rPr lang="en-AU" sz="800" dirty="0" err="1"/>
              <a:t>Waringah</a:t>
            </a:r>
            <a:r>
              <a:rPr lang="en-AU" sz="800" dirty="0"/>
              <a:t> Freeway, followed by ASCP Honorary member </a:t>
            </a:r>
            <a:r>
              <a:rPr lang="en-AU" sz="800" dirty="0">
                <a:latin typeface="Sofia Pro Medium" pitchFamily="2" charset="0"/>
              </a:rPr>
              <a:t>John Hodgkinson </a:t>
            </a:r>
            <a:r>
              <a:rPr lang="en-AU" sz="800" dirty="0">
                <a:latin typeface="Sofia Pro ExtraLight" pitchFamily="2" charset="0"/>
              </a:rPr>
              <a:t>discussing whether</a:t>
            </a:r>
            <a:r>
              <a:rPr lang="en-AU" sz="800" b="1" dirty="0">
                <a:latin typeface="Sofia Pro ExtraLight" pitchFamily="2" charset="0"/>
              </a:rPr>
              <a:t> </a:t>
            </a:r>
            <a:r>
              <a:rPr lang="en-US" sz="800" kern="1200" dirty="0">
                <a:solidFill>
                  <a:schemeClr val="tx1"/>
                </a:solidFill>
                <a:latin typeface="Sofia Pro ExtraLight" panose="020B0000000000000000" pitchFamily="34" charset="0"/>
              </a:rPr>
              <a:t>Erosion Analysis in Thickness Design Necessary Where A Lean Concrete Subbase is Used. </a:t>
            </a:r>
            <a:endParaRPr lang="en-AU" sz="800" dirty="0">
              <a:latin typeface="Sofia Pro ExtraLight" pitchFamily="2" charset="0"/>
            </a:endParaRPr>
          </a:p>
          <a:p>
            <a:pPr marL="0" indent="0">
              <a:spcAft>
                <a:spcPts val="600"/>
              </a:spcAft>
              <a:buNone/>
            </a:pPr>
            <a:r>
              <a:rPr lang="en-AU" sz="800" dirty="0"/>
              <a:t>After morning tea,</a:t>
            </a:r>
            <a:r>
              <a:rPr lang="en-AU" sz="800" b="1" dirty="0"/>
              <a:t> Hamid Khan </a:t>
            </a:r>
            <a:r>
              <a:rPr lang="en-AU" sz="800" dirty="0"/>
              <a:t>(FOSROC) presents Holistic and Innovative Approaches to Durable Concrete Repairs.</a:t>
            </a:r>
            <a:r>
              <a:rPr lang="en-AU" sz="800" dirty="0">
                <a:latin typeface="Sofia Pro ExtraLight" pitchFamily="2" charset="0"/>
              </a:rPr>
              <a:t> Next, </a:t>
            </a:r>
            <a:r>
              <a:rPr lang="en-AU" sz="800" dirty="0">
                <a:latin typeface="Sofia Pro Medium" pitchFamily="2" charset="0"/>
              </a:rPr>
              <a:t>Jason Chandler </a:t>
            </a:r>
            <a:r>
              <a:rPr lang="en-AU" sz="800" dirty="0">
                <a:latin typeface="Sofia Pro ExtraLight" pitchFamily="2" charset="0"/>
              </a:rPr>
              <a:t>(Concrete Insights) delivers the highlights and learnings from ISCP 2024</a:t>
            </a:r>
            <a:r>
              <a:rPr lang="en-AU" sz="800" dirty="0"/>
              <a:t>, which will lead Annual General Meeting, followed by our networking lunch. </a:t>
            </a:r>
          </a:p>
          <a:p>
            <a:pPr marL="0" indent="0">
              <a:spcAft>
                <a:spcPts val="600"/>
              </a:spcAft>
              <a:buNone/>
            </a:pPr>
            <a:r>
              <a:rPr lang="en-AU" sz="800" dirty="0"/>
              <a:t>After lunch, </a:t>
            </a:r>
            <a:r>
              <a:rPr lang="en-AU" sz="800" dirty="0">
                <a:latin typeface="Sofia Pro Medium" panose="020B0000000000000000" pitchFamily="34" charset="0"/>
              </a:rPr>
              <a:t>Shane Dunstan </a:t>
            </a:r>
            <a:r>
              <a:rPr lang="en-AU" sz="800" dirty="0"/>
              <a:t>(ARAN), will provide an overview of ‘Roller Compacted Concrete’. Succeeding Shane, </a:t>
            </a:r>
            <a:r>
              <a:rPr lang="en-AU" sz="800" dirty="0">
                <a:latin typeface="Sofia Pro Medium" pitchFamily="2" charset="0"/>
              </a:rPr>
              <a:t>John Figueroa </a:t>
            </a:r>
            <a:r>
              <a:rPr lang="en-AU" sz="800" dirty="0"/>
              <a:t>(John Figueroa Consulting) will dive into the the Structural design methods of Roller Compacted Concrete. </a:t>
            </a:r>
            <a:endParaRPr lang="en-AU" sz="800" dirty="0">
              <a:latin typeface="Sofia Pro Medium" pitchFamily="2" charset="0"/>
            </a:endParaRPr>
          </a:p>
          <a:p>
            <a:pPr marL="0" indent="0">
              <a:spcAft>
                <a:spcPts val="600"/>
              </a:spcAft>
              <a:buNone/>
            </a:pPr>
            <a:r>
              <a:rPr lang="en-AU" sz="800" dirty="0">
                <a:latin typeface="Sofia Pro Medium" panose="020B0000000000000000" pitchFamily="34" charset="0"/>
              </a:rPr>
              <a:t>Tim Buckingham-Jones </a:t>
            </a:r>
            <a:r>
              <a:rPr lang="en-AU" sz="800" dirty="0"/>
              <a:t>(ASCP) will then provide a general update and address any recent or upcoming ASCP news.</a:t>
            </a:r>
          </a:p>
        </p:txBody>
      </p:sp>
      <p:sp>
        <p:nvSpPr>
          <p:cNvPr id="89" name="TextBox 88">
            <a:extLst>
              <a:ext uri="{FF2B5EF4-FFF2-40B4-BE49-F238E27FC236}">
                <a16:creationId xmlns:a16="http://schemas.microsoft.com/office/drawing/2014/main" id="{26FB6901-60E9-4A4C-AF9E-4323CE7431B6}"/>
              </a:ext>
            </a:extLst>
          </p:cNvPr>
          <p:cNvSpPr txBox="1"/>
          <p:nvPr/>
        </p:nvSpPr>
        <p:spPr>
          <a:xfrm>
            <a:off x="190183" y="1180464"/>
            <a:ext cx="1224235" cy="723275"/>
          </a:xfrm>
          <a:prstGeom prst="rect">
            <a:avLst/>
          </a:prstGeom>
          <a:noFill/>
        </p:spPr>
        <p:txBody>
          <a:bodyPr wrap="square" rIns="0" rtlCol="0">
            <a:spAutoFit/>
          </a:bodyPr>
          <a:lstStyle/>
          <a:p>
            <a:pPr algn="r"/>
            <a:r>
              <a:rPr lang="en-US" sz="820" dirty="0">
                <a:latin typeface="Sofia Pro ExtraLight" pitchFamily="2" charset="77"/>
              </a:rPr>
              <a:t>Register through the ASCP web site </a:t>
            </a:r>
          </a:p>
          <a:p>
            <a:pPr algn="r"/>
            <a:r>
              <a:rPr lang="en-US" sz="820" dirty="0">
                <a:latin typeface="Sofia Pro ExtraLight" pitchFamily="2" charset="77"/>
              </a:rPr>
              <a:t>Select ‘Events’ tab - select this event - click </a:t>
            </a:r>
          </a:p>
          <a:p>
            <a:pPr algn="r"/>
            <a:r>
              <a:rPr lang="en-US" sz="820" dirty="0">
                <a:latin typeface="Sofia Pro ExtraLight" pitchFamily="2" charset="77"/>
              </a:rPr>
              <a:t>‘Register’ button or</a:t>
            </a:r>
          </a:p>
        </p:txBody>
      </p:sp>
      <p:sp>
        <p:nvSpPr>
          <p:cNvPr id="90" name="TextBox 89">
            <a:extLst>
              <a:ext uri="{FF2B5EF4-FFF2-40B4-BE49-F238E27FC236}">
                <a16:creationId xmlns:a16="http://schemas.microsoft.com/office/drawing/2014/main" id="{44BA1A87-6E21-4F03-B6E7-EA0A88F98879}"/>
              </a:ext>
            </a:extLst>
          </p:cNvPr>
          <p:cNvSpPr txBox="1"/>
          <p:nvPr/>
        </p:nvSpPr>
        <p:spPr>
          <a:xfrm>
            <a:off x="188640" y="3116487"/>
            <a:ext cx="1224235" cy="1858970"/>
          </a:xfrm>
          <a:prstGeom prst="rect">
            <a:avLst/>
          </a:prstGeom>
          <a:noFill/>
        </p:spPr>
        <p:txBody>
          <a:bodyPr wrap="square" rIns="0" rtlCol="0">
            <a:spAutoFit/>
          </a:bodyPr>
          <a:lstStyle/>
          <a:p>
            <a:pPr algn="r"/>
            <a:r>
              <a:rPr lang="en-US" sz="820" b="1" dirty="0">
                <a:latin typeface="Sofia Pro Bold" panose="020B0000000000000000" pitchFamily="34" charset="0"/>
              </a:rPr>
              <a:t>ASCP Member</a:t>
            </a:r>
          </a:p>
          <a:p>
            <a:pPr algn="r"/>
            <a:r>
              <a:rPr lang="en-US" sz="820" dirty="0">
                <a:latin typeface="Sofia Pro ExtraLight" pitchFamily="2" charset="77"/>
              </a:rPr>
              <a:t>Free </a:t>
            </a:r>
          </a:p>
          <a:p>
            <a:pPr algn="r"/>
            <a:endParaRPr lang="en-US" sz="820" dirty="0">
              <a:latin typeface="Sofia Pro Light" pitchFamily="2" charset="77"/>
            </a:endParaRPr>
          </a:p>
          <a:p>
            <a:pPr algn="r"/>
            <a:r>
              <a:rPr lang="en-US" sz="820" b="1" dirty="0">
                <a:latin typeface="Sofia Pro Bold" panose="020B0000000000000000" pitchFamily="34" charset="0"/>
              </a:rPr>
              <a:t>Non-Member </a:t>
            </a:r>
          </a:p>
          <a:p>
            <a:pPr algn="r"/>
            <a:r>
              <a:rPr lang="en-US" sz="820" dirty="0">
                <a:latin typeface="Sofia Pro ExtraLight" pitchFamily="2" charset="77"/>
              </a:rPr>
              <a:t>AU$99.00 (</a:t>
            </a:r>
            <a:r>
              <a:rPr lang="en-US" sz="820" dirty="0" err="1">
                <a:latin typeface="Sofia Pro ExtraLight" pitchFamily="2" charset="77"/>
              </a:rPr>
              <a:t>inc</a:t>
            </a:r>
            <a:r>
              <a:rPr lang="en-US" sz="820" dirty="0">
                <a:latin typeface="Sofia Pro ExtraLight" pitchFamily="2" charset="77"/>
              </a:rPr>
              <a:t>-GST)</a:t>
            </a:r>
          </a:p>
          <a:p>
            <a:pPr algn="r"/>
            <a:endParaRPr lang="en-US" sz="820" dirty="0">
              <a:latin typeface="Sofia Pro ExtraLight" pitchFamily="2" charset="77"/>
            </a:endParaRPr>
          </a:p>
          <a:p>
            <a:pPr algn="r"/>
            <a:r>
              <a:rPr lang="en-US" sz="820" dirty="0">
                <a:latin typeface="Sofia Pro ExtraLight" pitchFamily="2" charset="77"/>
              </a:rPr>
              <a:t>A Tax Invoice will be issued on payment. </a:t>
            </a:r>
          </a:p>
          <a:p>
            <a:pPr algn="r"/>
            <a:endParaRPr lang="en-US" sz="820" dirty="0">
              <a:latin typeface="Sofia Pro ExtraLight" pitchFamily="2" charset="77"/>
            </a:endParaRPr>
          </a:p>
          <a:p>
            <a:pPr algn="r"/>
            <a:r>
              <a:rPr lang="en-US" sz="820" dirty="0">
                <a:latin typeface="Sofia Pro ExtraLight" pitchFamily="2" charset="77"/>
              </a:rPr>
              <a:t>No refunds for cancellations 2 days prior to event, but substitute names will be accepted</a:t>
            </a:r>
            <a:endParaRPr lang="en-US" sz="820" dirty="0">
              <a:latin typeface="Sofia Pro ExtraLight" panose="00000500000000000000" charset="0"/>
            </a:endParaRPr>
          </a:p>
        </p:txBody>
      </p:sp>
      <p:pic>
        <p:nvPicPr>
          <p:cNvPr id="3" name="Picture 2">
            <a:extLst>
              <a:ext uri="{FF2B5EF4-FFF2-40B4-BE49-F238E27FC236}">
                <a16:creationId xmlns:a16="http://schemas.microsoft.com/office/drawing/2014/main" id="{7C18BE66-C1B0-A141-A262-9C9BB8CAA6C4}"/>
              </a:ext>
            </a:extLst>
          </p:cNvPr>
          <p:cNvPicPr>
            <a:picLocks noChangeAspect="1"/>
          </p:cNvPicPr>
          <p:nvPr/>
        </p:nvPicPr>
        <p:blipFill>
          <a:blip r:embed="rId25"/>
          <a:stretch>
            <a:fillRect/>
          </a:stretch>
        </p:blipFill>
        <p:spPr>
          <a:xfrm>
            <a:off x="4591547" y="8875777"/>
            <a:ext cx="664468" cy="212630"/>
          </a:xfrm>
          <a:prstGeom prst="rect">
            <a:avLst/>
          </a:prstGeom>
        </p:spPr>
      </p:pic>
      <p:pic>
        <p:nvPicPr>
          <p:cNvPr id="4" name="Picture 3">
            <a:extLst>
              <a:ext uri="{FF2B5EF4-FFF2-40B4-BE49-F238E27FC236}">
                <a16:creationId xmlns:a16="http://schemas.microsoft.com/office/drawing/2014/main" id="{41608F82-AFD8-0674-C7B2-5F8207638072}"/>
              </a:ext>
            </a:extLst>
          </p:cNvPr>
          <p:cNvPicPr>
            <a:picLocks noChangeAspect="1"/>
          </p:cNvPicPr>
          <p:nvPr/>
        </p:nvPicPr>
        <p:blipFill>
          <a:blip r:embed="rId26"/>
          <a:stretch>
            <a:fillRect/>
          </a:stretch>
        </p:blipFill>
        <p:spPr>
          <a:xfrm>
            <a:off x="3487823" y="9140732"/>
            <a:ext cx="1001762" cy="140247"/>
          </a:xfrm>
          <a:prstGeom prst="rect">
            <a:avLst/>
          </a:prstGeom>
        </p:spPr>
      </p:pic>
      <p:pic>
        <p:nvPicPr>
          <p:cNvPr id="9" name="Picture 8" descr="A blue and orange text on a black background&#10;&#10;Description automatically generated">
            <a:extLst>
              <a:ext uri="{FF2B5EF4-FFF2-40B4-BE49-F238E27FC236}">
                <a16:creationId xmlns:a16="http://schemas.microsoft.com/office/drawing/2014/main" id="{390A31EC-A605-2F62-7309-618920299402}"/>
              </a:ext>
            </a:extLst>
          </p:cNvPr>
          <p:cNvPicPr>
            <a:picLocks noChangeAspect="1"/>
          </p:cNvPicPr>
          <p:nvPr/>
        </p:nvPicPr>
        <p:blipFill>
          <a:blip r:embed="rId27"/>
          <a:stretch>
            <a:fillRect/>
          </a:stretch>
        </p:blipFill>
        <p:spPr>
          <a:xfrm>
            <a:off x="3624590" y="8883749"/>
            <a:ext cx="694743" cy="192212"/>
          </a:xfrm>
          <a:prstGeom prst="rect">
            <a:avLst/>
          </a:prstGeom>
        </p:spPr>
      </p:pic>
      <p:pic>
        <p:nvPicPr>
          <p:cNvPr id="14" name="Picture 13" descr="A close-up of a logo&#10;&#10;Description automatically generated">
            <a:extLst>
              <a:ext uri="{FF2B5EF4-FFF2-40B4-BE49-F238E27FC236}">
                <a16:creationId xmlns:a16="http://schemas.microsoft.com/office/drawing/2014/main" id="{25E084E4-5655-4C03-015F-A0993AFCF28B}"/>
              </a:ext>
            </a:extLst>
          </p:cNvPr>
          <p:cNvPicPr>
            <a:picLocks noChangeAspect="1"/>
          </p:cNvPicPr>
          <p:nvPr/>
        </p:nvPicPr>
        <p:blipFill>
          <a:blip r:embed="rId28"/>
          <a:stretch>
            <a:fillRect/>
          </a:stretch>
        </p:blipFill>
        <p:spPr>
          <a:xfrm>
            <a:off x="5432131" y="8826045"/>
            <a:ext cx="535535" cy="249916"/>
          </a:xfrm>
          <a:prstGeom prst="rect">
            <a:avLst/>
          </a:prstGeom>
        </p:spPr>
      </p:pic>
      <p:pic>
        <p:nvPicPr>
          <p:cNvPr id="16" name="Picture 15">
            <a:extLst>
              <a:ext uri="{FF2B5EF4-FFF2-40B4-BE49-F238E27FC236}">
                <a16:creationId xmlns:a16="http://schemas.microsoft.com/office/drawing/2014/main" id="{EFC1431B-B9C7-5542-01C2-3AE65FE91BEB}"/>
              </a:ext>
            </a:extLst>
          </p:cNvPr>
          <p:cNvPicPr>
            <a:picLocks noChangeAspect="1"/>
          </p:cNvPicPr>
          <p:nvPr/>
        </p:nvPicPr>
        <p:blipFill>
          <a:blip r:embed="rId29"/>
          <a:stretch>
            <a:fillRect/>
          </a:stretch>
        </p:blipFill>
        <p:spPr>
          <a:xfrm>
            <a:off x="6033465" y="8637026"/>
            <a:ext cx="800650" cy="120098"/>
          </a:xfrm>
          <a:prstGeom prst="rect">
            <a:avLst/>
          </a:prstGeom>
        </p:spPr>
      </p:pic>
      <p:pic>
        <p:nvPicPr>
          <p:cNvPr id="11" name="Picture 10" descr="A red logo on a black background&#10;&#10;Description automatically generated with medium confidence">
            <a:extLst>
              <a:ext uri="{FF2B5EF4-FFF2-40B4-BE49-F238E27FC236}">
                <a16:creationId xmlns:a16="http://schemas.microsoft.com/office/drawing/2014/main" id="{ED729BB8-27F1-4748-A9F5-F6259EAA449D}"/>
              </a:ext>
            </a:extLst>
          </p:cNvPr>
          <p:cNvPicPr>
            <a:picLocks noChangeAspect="1"/>
          </p:cNvPicPr>
          <p:nvPr/>
        </p:nvPicPr>
        <p:blipFill>
          <a:blip r:embed="rId30"/>
          <a:stretch>
            <a:fillRect/>
          </a:stretch>
        </p:blipFill>
        <p:spPr>
          <a:xfrm>
            <a:off x="5374400" y="8566679"/>
            <a:ext cx="556433" cy="241927"/>
          </a:xfrm>
          <a:prstGeom prst="rect">
            <a:avLst/>
          </a:prstGeom>
        </p:spPr>
      </p:pic>
      <p:pic>
        <p:nvPicPr>
          <p:cNvPr id="1026" name="Picture 2" descr="Eifers Group Pty Ltd">
            <a:extLst>
              <a:ext uri="{FF2B5EF4-FFF2-40B4-BE49-F238E27FC236}">
                <a16:creationId xmlns:a16="http://schemas.microsoft.com/office/drawing/2014/main" id="{C52D1415-45C1-2087-B35F-47F5F68F3063}"/>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312713" y="9110474"/>
            <a:ext cx="732096" cy="1987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LCO NZ LTD">
            <a:extLst>
              <a:ext uri="{FF2B5EF4-FFF2-40B4-BE49-F238E27FC236}">
                <a16:creationId xmlns:a16="http://schemas.microsoft.com/office/drawing/2014/main" id="{179E2EE6-21DF-46C4-1BA9-4362C4E09401}"/>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056962" y="8895972"/>
            <a:ext cx="763579" cy="1569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toun Civil Engineering">
            <a:extLst>
              <a:ext uri="{FF2B5EF4-FFF2-40B4-BE49-F238E27FC236}">
                <a16:creationId xmlns:a16="http://schemas.microsoft.com/office/drawing/2014/main" id="{637DF858-089F-2502-60E8-AD4C26C5F0A6}"/>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33465" y="9072820"/>
            <a:ext cx="722072" cy="27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916084"/>
      </p:ext>
    </p:extLst>
  </p:cSld>
  <p:clrMapOvr>
    <a:masterClrMapping/>
  </p:clrMapOvr>
</p:sld>
</file>

<file path=ppt/theme/theme1.xml><?xml version="1.0" encoding="utf-8"?>
<a:theme xmlns:a="http://schemas.openxmlformats.org/drawingml/2006/main" name="Custom Design">
  <a:themeElements>
    <a:clrScheme name="ASCP NEWEST">
      <a:dk1>
        <a:srgbClr val="303436"/>
      </a:dk1>
      <a:lt1>
        <a:srgbClr val="FFFFFF"/>
      </a:lt1>
      <a:dk2>
        <a:srgbClr val="788386"/>
      </a:dk2>
      <a:lt2>
        <a:srgbClr val="F2F2F5"/>
      </a:lt2>
      <a:accent1>
        <a:srgbClr val="F37320"/>
      </a:accent1>
      <a:accent2>
        <a:srgbClr val="788386"/>
      </a:accent2>
      <a:accent3>
        <a:srgbClr val="F37320"/>
      </a:accent3>
      <a:accent4>
        <a:srgbClr val="FFFFFF"/>
      </a:accent4>
      <a:accent5>
        <a:srgbClr val="F37320"/>
      </a:accent5>
      <a:accent6>
        <a:srgbClr val="343433"/>
      </a:accent6>
      <a:hlink>
        <a:srgbClr val="788386"/>
      </a:hlink>
      <a:folHlink>
        <a:srgbClr val="F373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um Notice 1.9.potx" id="{4B149E0F-9E5B-4BF2-BE6B-512850972311}" vid="{6FB98391-5172-4F12-BE86-CF53E81A95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Forum Notice 1.9</Template>
  <TotalTime>22183</TotalTime>
  <Words>692</Words>
  <Application>Microsoft Macintosh PowerPoint</Application>
  <PresentationFormat>A4 Paper (210x297 mm)</PresentationFormat>
  <Paragraphs>123</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Arial</vt:lpstr>
      <vt:lpstr>Sofia Pro Semi Bold</vt:lpstr>
      <vt:lpstr>Sofia Pro Black</vt:lpstr>
      <vt:lpstr>Sofia Pro Bold</vt:lpstr>
      <vt:lpstr>Sofia Pro Light</vt:lpstr>
      <vt:lpstr>Sofia Pro ExtraLight</vt:lpstr>
      <vt:lpstr>Calibri</vt:lpstr>
      <vt:lpstr>Sofia Pro Medium</vt:lpstr>
      <vt:lpstr>Source Sans Pro Black</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Buckingham-Jones</dc:creator>
  <cp:lastModifiedBy>Samuel Patane</cp:lastModifiedBy>
  <cp:revision>50</cp:revision>
  <cp:lastPrinted>2025-03-18T22:23:32Z</cp:lastPrinted>
  <dcterms:created xsi:type="dcterms:W3CDTF">2021-11-16T03:16:30Z</dcterms:created>
  <dcterms:modified xsi:type="dcterms:W3CDTF">2025-03-20T01:45:34Z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709595-deb9-4ceb-bf06-8305974a2062_Enabled">
    <vt:lpwstr>true</vt:lpwstr>
  </property>
  <property fmtid="{D5CDD505-2E9C-101B-9397-08002B2CF9AE}" pid="3" name="MSIP_Label_83709595-deb9-4ceb-bf06-8305974a2062_SetDate">
    <vt:lpwstr>2023-07-20T02:32:15Z</vt:lpwstr>
  </property>
  <property fmtid="{D5CDD505-2E9C-101B-9397-08002B2CF9AE}" pid="4" name="MSIP_Label_83709595-deb9-4ceb-bf06-8305974a2062_Method">
    <vt:lpwstr>Standard</vt:lpwstr>
  </property>
  <property fmtid="{D5CDD505-2E9C-101B-9397-08002B2CF9AE}" pid="5" name="MSIP_Label_83709595-deb9-4ceb-bf06-8305974a2062_Name">
    <vt:lpwstr>Official</vt:lpwstr>
  </property>
  <property fmtid="{D5CDD505-2E9C-101B-9397-08002B2CF9AE}" pid="6" name="MSIP_Label_83709595-deb9-4ceb-bf06-8305974a2062_SiteId">
    <vt:lpwstr>cb356782-ad9a-47fb-878b-7ebceb85b86c</vt:lpwstr>
  </property>
  <property fmtid="{D5CDD505-2E9C-101B-9397-08002B2CF9AE}" pid="7" name="MSIP_Label_83709595-deb9-4ceb-bf06-8305974a2062_ActionId">
    <vt:lpwstr>68fd56fb-441b-4a20-92c4-526bdfc4b826</vt:lpwstr>
  </property>
  <property fmtid="{D5CDD505-2E9C-101B-9397-08002B2CF9AE}" pid="8" name="MSIP_Label_83709595-deb9-4ceb-bf06-8305974a2062_ContentBits">
    <vt:lpwstr>2</vt:lpwstr>
  </property>
  <property fmtid="{D5CDD505-2E9C-101B-9397-08002B2CF9AE}" pid="9" name="ClassificationContentMarkingFooterLocations">
    <vt:lpwstr>Custom Design:5</vt:lpwstr>
  </property>
  <property fmtid="{D5CDD505-2E9C-101B-9397-08002B2CF9AE}" pid="10" name="ClassificationContentMarkingFooterText">
    <vt:lpwstr>OFFICIAL</vt:lpwstr>
  </property>
</Properties>
</file>