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88" r:id="rId2"/>
    <p:sldId id="396" r:id="rId3"/>
    <p:sldId id="382" r:id="rId4"/>
    <p:sldId id="352" r:id="rId5"/>
    <p:sldId id="353" r:id="rId6"/>
    <p:sldId id="354" r:id="rId7"/>
    <p:sldId id="355" r:id="rId8"/>
    <p:sldId id="356" r:id="rId9"/>
    <p:sldId id="357" r:id="rId10"/>
    <p:sldId id="376" r:id="rId11"/>
    <p:sldId id="359" r:id="rId12"/>
    <p:sldId id="389" r:id="rId13"/>
    <p:sldId id="383" r:id="rId14"/>
    <p:sldId id="394" r:id="rId15"/>
    <p:sldId id="393" r:id="rId16"/>
    <p:sldId id="378" r:id="rId17"/>
    <p:sldId id="360" r:id="rId18"/>
    <p:sldId id="371" r:id="rId19"/>
    <p:sldId id="370" r:id="rId20"/>
    <p:sldId id="395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77" r:id="rId29"/>
    <p:sldId id="368" r:id="rId30"/>
    <p:sldId id="351" r:id="rId31"/>
    <p:sldId id="379" r:id="rId32"/>
    <p:sldId id="375" r:id="rId33"/>
    <p:sldId id="381" r:id="rId34"/>
    <p:sldId id="349" r:id="rId35"/>
    <p:sldId id="37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2925" autoAdjust="0"/>
  </p:normalViewPr>
  <p:slideViewPr>
    <p:cSldViewPr snapToGrid="0">
      <p:cViewPr varScale="1">
        <p:scale>
          <a:sx n="114" d="100"/>
          <a:sy n="114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-11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47DCF-DF5F-4430-BEDD-152C6A51E055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A08E4-8A12-4786-828C-3BA2CAA9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7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above stresses by ‘approximate inspection’ from the Figure are close enough to illustrate the significant  structural benefit of a concrete shoulder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37347-3A89-40F2-B95C-95649C3172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75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6E9A-F7B0-9FFA-1E38-BAC59F98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E3EF6-BC3E-7CA3-5AE3-EDB7893C0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CA43F-C5CD-BCDC-6BE6-2CCA7B65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50ADC-5E82-41D6-460B-D4374325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6FEFF-B6B2-EA28-9E71-F3407A7E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9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0BC3-58FE-1E95-475D-90C0A1F5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EDF791-8CCF-ACD6-3D0B-495F577DB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01C54-0214-4724-E28E-D491A3E14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8C7CB-8269-4333-244D-C45196926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1D71C-7B29-3BF4-9F7B-129D702C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2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C8CE-9377-9A9B-ACEF-5886F4F68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E0677-3455-B6B1-9A55-0C3E65BEA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AFDE-47FD-5347-1C93-D87A0660B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982BE-70BE-B953-60C2-82862D68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9E482-81EE-E9F2-1F6B-DC05D281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1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8B68-3802-D8E6-4AF9-2E049D517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D86B0-8946-8CB3-2196-781B47A7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44F9E-C58D-BA98-48B1-D3742B86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16617-D4C6-1AE2-E5BC-884701A3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FB32E-C917-E4C3-B6E4-BFD50475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0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1ACE-A603-A846-9CFD-006659354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55B94-5086-6561-57EB-0937A936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FFD11-DD18-D307-D7FD-5A752314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6831D-A6D9-BC5C-CF50-DCE2127C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B4B4F-6DAC-E9BE-5127-F762E2F2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8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4629-2293-90F8-469B-CAEE709D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8AFCB-20B1-E5C9-E88D-405E949A4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4E501-86F0-91E1-50CE-23E7E621D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A3DBF-13B2-8FDD-F7C9-5F044B85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AB335-B9F5-4D62-A7BB-CE7B993F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5C998-4BBA-89CD-D126-F915A913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0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2FDAD-375A-26CD-B11F-46C5889B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83CD3-ADBA-4331-DD89-3DB37D7A8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7D1BB-D592-2C34-5C42-C10D164C6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6D827-133C-1E4E-C92A-B2F84131B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83C75-A273-F62D-ACFF-A978B9E5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BAB108-15E0-3FB3-6DDE-4B7EB3261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EB46E-57C6-3EF6-D886-8EA49B2D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E7B74B-5735-B681-E4B8-E4348B1C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4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5D4A9-D759-A940-0A64-16D78773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F3DCE-6727-9DA7-0A31-72AC3BB05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2E0F3-6DB7-64CA-FBFE-9D53C799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C3DBE-FB19-33B7-11E8-B7B2C36F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9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40F208-809D-F703-9914-27D9F04E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767D8-7F82-5725-AC03-91E436C1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BF809-DF4F-F460-ECA9-7CFFC1BA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0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CBEC-10E6-9334-34FA-3BD22536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5C920-48FA-EE55-5081-86E5ADBB4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187D2-DF13-BA04-A212-EDA129614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0EAD7-6E74-1D0E-FF81-837CAD9A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45D52-2DAE-B862-1E86-EE1C8D7F2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1B187-C295-F60F-95FB-B455F846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1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B082-C8AE-9C18-F3A6-C711912B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495AC-AA68-6CD2-2768-D0AFB06F3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1FCEB-7077-24D0-99A9-1D06E4BCA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00030-3A6F-30B4-72AC-B6191225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BDF6B-5088-01D2-5F9F-0E16FCB7C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E5307-C85F-CB62-E0FF-85B81B2F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0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41E82-CA85-F06A-685E-F9E85D26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93D9E-E9A4-7D26-DA94-998CC105D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8FD86-A155-2D69-A978-964DC303F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24E11-5919-423A-AC0E-7D2C362AAFA3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46CE4-E95A-D4C2-0554-B948DFF00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0E1E-FA2A-D45D-3F7E-397DF061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59A9A-E52F-45DA-A368-780D8D73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2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6039240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19951011JB002_email">
            <a:extLst>
              <a:ext uri="{FF2B5EF4-FFF2-40B4-BE49-F238E27FC236}">
                <a16:creationId xmlns:a16="http://schemas.microsoft.com/office/drawing/2014/main" id="{D96CB4E6-A28D-378C-A9DB-537198AFE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39" t="10497" r="26669"/>
          <a:stretch/>
        </p:blipFill>
        <p:spPr bwMode="auto">
          <a:xfrm>
            <a:off x="111210" y="87639"/>
            <a:ext cx="5098060" cy="6678726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56FB00-2F05-DA69-C419-F74E78CA69AF}"/>
              </a:ext>
            </a:extLst>
          </p:cNvPr>
          <p:cNvGrpSpPr/>
          <p:nvPr/>
        </p:nvGrpSpPr>
        <p:grpSpPr>
          <a:xfrm>
            <a:off x="4410723" y="616113"/>
            <a:ext cx="7670067" cy="4893647"/>
            <a:chOff x="4521933" y="711037"/>
            <a:chExt cx="7670067" cy="48936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D95051-BD9F-BB45-76D6-D32CF3772AF9}"/>
                </a:ext>
              </a:extLst>
            </p:cNvPr>
            <p:cNvSpPr txBox="1"/>
            <p:nvPr/>
          </p:nvSpPr>
          <p:spPr>
            <a:xfrm>
              <a:off x="4521933" y="711037"/>
              <a:ext cx="7670067" cy="489364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Structural Concrete Highway Shoulders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Forty Years of Successful Experience</a:t>
              </a: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in Asset Management</a:t>
              </a: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John Hodgkinson AM RFD BE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Honorary Membe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D7F916-1028-FE53-0CBF-3E9A01A85660}"/>
                </a:ext>
              </a:extLst>
            </p:cNvPr>
            <p:cNvSpPr txBox="1"/>
            <p:nvPr/>
          </p:nvSpPr>
          <p:spPr>
            <a:xfrm>
              <a:off x="4521933" y="5157127"/>
              <a:ext cx="49901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7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CONCRETE PAVEMENT CONFERENCE</a:t>
              </a:r>
            </a:p>
          </p:txBody>
        </p:sp>
        <p:pic>
          <p:nvPicPr>
            <p:cNvPr id="6" name="Picture 4" descr="Design – Page 2 – International Society for Concrete Pavements">
              <a:extLst>
                <a:ext uri="{FF2B5EF4-FFF2-40B4-BE49-F238E27FC236}">
                  <a16:creationId xmlns:a16="http://schemas.microsoft.com/office/drawing/2014/main" id="{29AE5208-4944-BA7C-8131-64799436C8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95" t="16878" r="25425" b="43290"/>
            <a:stretch/>
          </p:blipFill>
          <p:spPr bwMode="auto">
            <a:xfrm>
              <a:off x="4699834" y="794916"/>
              <a:ext cx="1596795" cy="901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DF5DA1-C3DE-D033-F8EF-8BBBD0CBDBEE}"/>
                </a:ext>
              </a:extLst>
            </p:cNvPr>
            <p:cNvSpPr txBox="1"/>
            <p:nvPr/>
          </p:nvSpPr>
          <p:spPr>
            <a:xfrm>
              <a:off x="8097743" y="794916"/>
              <a:ext cx="39776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OCTOBER – 24</a:t>
              </a: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OCTOBER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51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816108-C16E-451D-DF7A-F065CBB5D8C2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pic>
        <p:nvPicPr>
          <p:cNvPr id="2" name="Picture 4" descr="Acpave17">
            <a:extLst>
              <a:ext uri="{FF2B5EF4-FFF2-40B4-BE49-F238E27FC236}">
                <a16:creationId xmlns:a16="http://schemas.microsoft.com/office/drawing/2014/main" id="{F4365DCD-0142-8F32-9E67-E52635F30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" b="6668"/>
          <a:stretch>
            <a:fillRect/>
          </a:stretch>
        </p:blipFill>
        <p:spPr bwMode="auto">
          <a:xfrm>
            <a:off x="230075" y="281779"/>
            <a:ext cx="929796" cy="12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968E18-7BAD-6A92-22C5-A2A8656A023A}"/>
              </a:ext>
            </a:extLst>
          </p:cNvPr>
          <p:cNvSpPr txBox="1"/>
          <p:nvPr/>
        </p:nvSpPr>
        <p:spPr>
          <a:xfrm>
            <a:off x="3645074" y="2206172"/>
            <a:ext cx="8709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PCA 1984 allows design for shoulder or no shoulder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on thickness later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did not define “shoulder”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conversations with Bob Packard 1984 to 1989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what constitutes a structural shoulder?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cpave">
            <a:extLst>
              <a:ext uri="{FF2B5EF4-FFF2-40B4-BE49-F238E27FC236}">
                <a16:creationId xmlns:a16="http://schemas.microsoft.com/office/drawing/2014/main" id="{053736BE-274A-F35A-824A-37AF0724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11" t="691" r="33224" b="66840"/>
          <a:stretch>
            <a:fillRect/>
          </a:stretch>
        </p:blipFill>
        <p:spPr bwMode="auto">
          <a:xfrm>
            <a:off x="230075" y="2095759"/>
            <a:ext cx="3051744" cy="35867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08568D-355C-8A83-71DA-D2EFE5780F60}"/>
              </a:ext>
            </a:extLst>
          </p:cNvPr>
          <p:cNvSpPr txBox="1"/>
          <p:nvPr/>
        </p:nvSpPr>
        <p:spPr>
          <a:xfrm>
            <a:off x="1331552" y="200261"/>
            <a:ext cx="9153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PCA 84 : Thickness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Successor to PCA 1966 used by NAASRA until 1988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Adopted by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Austroads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1992 and since</a:t>
            </a:r>
          </a:p>
        </p:txBody>
      </p:sp>
    </p:spTree>
    <p:extLst>
      <p:ext uri="{BB962C8B-B14F-4D97-AF65-F5344CB8AC3E}">
        <p14:creationId xmlns:p14="http://schemas.microsoft.com/office/powerpoint/2010/main" val="80762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egend remembered: Ernest Barenberg | Illinois Center for Transportation  | UIUC">
            <a:extLst>
              <a:ext uri="{FF2B5EF4-FFF2-40B4-BE49-F238E27FC236}">
                <a16:creationId xmlns:a16="http://schemas.microsoft.com/office/drawing/2014/main" id="{D9247D7F-79F1-82CF-6EA1-FFA23EA7F7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3480" b="4067"/>
          <a:stretch/>
        </p:blipFill>
        <p:spPr bwMode="auto">
          <a:xfrm>
            <a:off x="851849" y="1180445"/>
            <a:ext cx="1731109" cy="191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3CFFF-9CB7-FFF2-67B5-8D5378B651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3" y="3492694"/>
            <a:ext cx="1731109" cy="2298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050F1B-4DC3-10DE-574B-AEC4A23E17C0}"/>
              </a:ext>
            </a:extLst>
          </p:cNvPr>
          <p:cNvSpPr txBox="1"/>
          <p:nvPr/>
        </p:nvSpPr>
        <p:spPr>
          <a:xfrm>
            <a:off x="186472" y="97122"/>
            <a:ext cx="839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constitutes structural concrete shoulder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7B4132-CBE1-6694-C6C7-9C8215C549BA}"/>
              </a:ext>
            </a:extLst>
          </p:cNvPr>
          <p:cNvSpPr txBox="1"/>
          <p:nvPr/>
        </p:nvSpPr>
        <p:spPr>
          <a:xfrm>
            <a:off x="257280" y="551031"/>
            <a:ext cx="7370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Purdue University Conference 1989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(Paper Ref 11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D7934-E922-E644-15E9-9605EE3BAE86}"/>
              </a:ext>
            </a:extLst>
          </p:cNvPr>
          <p:cNvSpPr txBox="1"/>
          <p:nvPr/>
        </p:nvSpPr>
        <p:spPr>
          <a:xfrm>
            <a:off x="563991" y="3101603"/>
            <a:ext cx="250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(late) Ernie Barenb</a:t>
            </a:r>
            <a:r>
              <a:rPr lang="en-US" dirty="0"/>
              <a:t>erg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B9934B-1D66-E9CB-FDF9-0C66A5758A54}"/>
              </a:ext>
            </a:extLst>
          </p:cNvPr>
          <p:cNvSpPr txBox="1"/>
          <p:nvPr/>
        </p:nvSpPr>
        <p:spPr>
          <a:xfrm>
            <a:off x="884238" y="5822053"/>
            <a:ext cx="1868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Dan Zollinger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997050-0883-DD3E-E6A0-F82F0C318DBD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37AB46-701E-B970-3FA7-225100856DA6}"/>
              </a:ext>
            </a:extLst>
          </p:cNvPr>
          <p:cNvGrpSpPr/>
          <p:nvPr/>
        </p:nvGrpSpPr>
        <p:grpSpPr>
          <a:xfrm>
            <a:off x="3667601" y="1199444"/>
            <a:ext cx="6694976" cy="5178207"/>
            <a:chOff x="3667601" y="1199444"/>
            <a:chExt cx="6694976" cy="51782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434494-C156-4C06-A780-D932EFDD8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601" y="1199444"/>
              <a:ext cx="6694976" cy="50227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92A569A-4232-CF0C-EAA9-100EB4CE7409}"/>
                </a:ext>
              </a:extLst>
            </p:cNvPr>
            <p:cNvSpPr/>
            <p:nvPr/>
          </p:nvSpPr>
          <p:spPr>
            <a:xfrm>
              <a:off x="6509357" y="2217107"/>
              <a:ext cx="1557405" cy="416054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58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5178A-34C8-FC48-026B-78816DD59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70"/>
          <a:stretch>
            <a:fillRect/>
          </a:stretch>
        </p:blipFill>
        <p:spPr bwMode="auto">
          <a:xfrm>
            <a:off x="4272278" y="1456865"/>
            <a:ext cx="3647443" cy="45951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3482AB-9AE0-BE5D-7286-D3642C0BA8B6}"/>
              </a:ext>
            </a:extLst>
          </p:cNvPr>
          <p:cNvSpPr txBox="1"/>
          <p:nvPr/>
        </p:nvSpPr>
        <p:spPr>
          <a:xfrm>
            <a:off x="336559" y="168926"/>
            <a:ext cx="9872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Australian “good old fashioned” engineering judgement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(late) Ed Haber, DMR/RTA legend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75935-C1BB-B842-F5B6-3489BD75944C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127109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C84EDF-2109-950D-9912-0336753F39BE}"/>
              </a:ext>
            </a:extLst>
          </p:cNvPr>
          <p:cNvGrpSpPr/>
          <p:nvPr/>
        </p:nvGrpSpPr>
        <p:grpSpPr>
          <a:xfrm>
            <a:off x="2709239" y="1458155"/>
            <a:ext cx="7444695" cy="1025738"/>
            <a:chOff x="1956120" y="3653088"/>
            <a:chExt cx="7674015" cy="10086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0870AA-1270-60EE-FE5F-6EBB87505967}"/>
                </a:ext>
              </a:extLst>
            </p:cNvPr>
            <p:cNvSpPr/>
            <p:nvPr/>
          </p:nvSpPr>
          <p:spPr>
            <a:xfrm>
              <a:off x="1956120" y="4268247"/>
              <a:ext cx="7674015" cy="393540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7BDA9D-41F8-9EC5-EE57-7A88EE9AEC19}"/>
                </a:ext>
              </a:extLst>
            </p:cNvPr>
            <p:cNvSpPr/>
            <p:nvPr/>
          </p:nvSpPr>
          <p:spPr>
            <a:xfrm>
              <a:off x="1956120" y="3653088"/>
              <a:ext cx="7674015" cy="622021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9C5E2A-0BFD-0563-81A9-07270EB04107}"/>
              </a:ext>
            </a:extLst>
          </p:cNvPr>
          <p:cNvGrpSpPr/>
          <p:nvPr/>
        </p:nvGrpSpPr>
        <p:grpSpPr>
          <a:xfrm>
            <a:off x="1715229" y="3162082"/>
            <a:ext cx="8438706" cy="864008"/>
            <a:chOff x="1956120" y="3653088"/>
            <a:chExt cx="7674015" cy="10086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DDBF5A-E70B-0392-1657-D15365BB47C5}"/>
                </a:ext>
              </a:extLst>
            </p:cNvPr>
            <p:cNvSpPr/>
            <p:nvPr/>
          </p:nvSpPr>
          <p:spPr>
            <a:xfrm>
              <a:off x="1956120" y="4268247"/>
              <a:ext cx="7674015" cy="393540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3B3DEB-0910-6211-2F96-06128232B574}"/>
                </a:ext>
              </a:extLst>
            </p:cNvPr>
            <p:cNvSpPr/>
            <p:nvPr/>
          </p:nvSpPr>
          <p:spPr>
            <a:xfrm>
              <a:off x="1956120" y="3653088"/>
              <a:ext cx="7674015" cy="622021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4B9D5D-6496-6AB6-2161-6610D283E36C}"/>
              </a:ext>
            </a:extLst>
          </p:cNvPr>
          <p:cNvGrpSpPr/>
          <p:nvPr/>
        </p:nvGrpSpPr>
        <p:grpSpPr>
          <a:xfrm>
            <a:off x="2709239" y="4488658"/>
            <a:ext cx="7594692" cy="1481418"/>
            <a:chOff x="2258992" y="4468714"/>
            <a:chExt cx="7674015" cy="164739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BC6C47-9E41-A4AE-5AD5-E4B4AC56014B}"/>
                </a:ext>
              </a:extLst>
            </p:cNvPr>
            <p:cNvGrpSpPr/>
            <p:nvPr/>
          </p:nvGrpSpPr>
          <p:grpSpPr>
            <a:xfrm>
              <a:off x="2258992" y="5107413"/>
              <a:ext cx="7674015" cy="1008699"/>
              <a:chOff x="1956120" y="3653088"/>
              <a:chExt cx="7674015" cy="1008699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CBE3709-4C53-326C-0D2E-990ABFA5061A}"/>
                  </a:ext>
                </a:extLst>
              </p:cNvPr>
              <p:cNvSpPr/>
              <p:nvPr/>
            </p:nvSpPr>
            <p:spPr>
              <a:xfrm>
                <a:off x="1956120" y="4268247"/>
                <a:ext cx="7674015" cy="393540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5E9FB9B-9B69-0A81-E733-719B995B5445}"/>
                  </a:ext>
                </a:extLst>
              </p:cNvPr>
              <p:cNvSpPr/>
              <p:nvPr/>
            </p:nvSpPr>
            <p:spPr>
              <a:xfrm>
                <a:off x="1956120" y="3653088"/>
                <a:ext cx="7674015" cy="622021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9CB674-8200-9210-27A4-34D6AB4E9CCB}"/>
                </a:ext>
              </a:extLst>
            </p:cNvPr>
            <p:cNvSpPr/>
            <p:nvPr/>
          </p:nvSpPr>
          <p:spPr>
            <a:xfrm>
              <a:off x="2258993" y="4468714"/>
              <a:ext cx="400863" cy="63869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A16B49-86F0-EF99-0802-DDB082D9B9C4}"/>
              </a:ext>
            </a:extLst>
          </p:cNvPr>
          <p:cNvCxnSpPr>
            <a:cxnSpLocks/>
          </p:cNvCxnSpPr>
          <p:nvPr/>
        </p:nvCxnSpPr>
        <p:spPr>
          <a:xfrm>
            <a:off x="3624257" y="914400"/>
            <a:ext cx="0" cy="52407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6FCC696-7A77-0F8B-869F-7D86BA2582C1}"/>
              </a:ext>
            </a:extLst>
          </p:cNvPr>
          <p:cNvSpPr txBox="1"/>
          <p:nvPr/>
        </p:nvSpPr>
        <p:spPr>
          <a:xfrm>
            <a:off x="230075" y="197734"/>
            <a:ext cx="693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Structural shoulder criteria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E9461-25F5-07DF-3864-391565677533}"/>
              </a:ext>
            </a:extLst>
          </p:cNvPr>
          <p:cNvCxnSpPr/>
          <p:nvPr/>
        </p:nvCxnSpPr>
        <p:spPr>
          <a:xfrm>
            <a:off x="2893391" y="3428480"/>
            <a:ext cx="140565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1BA9B02-3751-B663-1730-34855F16D620}"/>
              </a:ext>
            </a:extLst>
          </p:cNvPr>
          <p:cNvSpPr txBox="1"/>
          <p:nvPr/>
        </p:nvSpPr>
        <p:spPr>
          <a:xfrm>
            <a:off x="4292552" y="994641"/>
            <a:ext cx="4490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(a) Integral widening min 600mm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FE730A-21AF-5D3C-B0FE-552FD3D0F9D9}"/>
              </a:ext>
            </a:extLst>
          </p:cNvPr>
          <p:cNvSpPr txBox="1"/>
          <p:nvPr/>
        </p:nvSpPr>
        <p:spPr>
          <a:xfrm>
            <a:off x="4299044" y="2617325"/>
            <a:ext cx="372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(b) Min 1.5m tied width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84427D-3D97-AAFB-E6C5-ABAAD8C1B94B}"/>
              </a:ext>
            </a:extLst>
          </p:cNvPr>
          <p:cNvSpPr txBox="1"/>
          <p:nvPr/>
        </p:nvSpPr>
        <p:spPr>
          <a:xfrm>
            <a:off x="4290736" y="4515232"/>
            <a:ext cx="438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(c) Integral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kerb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min 600mm width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C9A570-768C-C70B-7977-76A598EE207A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B0D678-9837-44B2-A43E-4E8D38644F6B}"/>
              </a:ext>
            </a:extLst>
          </p:cNvPr>
          <p:cNvSpPr txBox="1"/>
          <p:nvPr/>
        </p:nvSpPr>
        <p:spPr>
          <a:xfrm>
            <a:off x="289324" y="821777"/>
            <a:ext cx="191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Nominal edge of pavement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58CE5AE-11EB-2382-A0FC-8528EF934ACB}"/>
              </a:ext>
            </a:extLst>
          </p:cNvPr>
          <p:cNvCxnSpPr>
            <a:stCxn id="34" idx="3"/>
          </p:cNvCxnSpPr>
          <p:nvPr/>
        </p:nvCxnSpPr>
        <p:spPr>
          <a:xfrm>
            <a:off x="2207607" y="1175720"/>
            <a:ext cx="124527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974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FCC696-7A77-0F8B-869F-7D86BA2582C1}"/>
              </a:ext>
            </a:extLst>
          </p:cNvPr>
          <p:cNvSpPr txBox="1"/>
          <p:nvPr/>
        </p:nvSpPr>
        <p:spPr>
          <a:xfrm>
            <a:off x="230075" y="160798"/>
            <a:ext cx="117318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Structural shoulder criteria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Must have the same thickness and concrete quality as for trafficked lanes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Must be fully supported by subbase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Municipal type ‘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kerbmaker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’ extruded concrete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kerb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does not qualify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C9A570-768C-C70B-7977-76A598EE207A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pic>
        <p:nvPicPr>
          <p:cNvPr id="1026" name="Picture 2" descr="All Kerb - Extruded &amp; Slip Form Kerb Coffs Harbour">
            <a:extLst>
              <a:ext uri="{FF2B5EF4-FFF2-40B4-BE49-F238E27FC236}">
                <a16:creationId xmlns:a16="http://schemas.microsoft.com/office/drawing/2014/main" id="{78DB38D9-080F-5FB5-5145-B02ABF4FE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t="15541" r="14702"/>
          <a:stretch/>
        </p:blipFill>
        <p:spPr bwMode="auto">
          <a:xfrm>
            <a:off x="3596734" y="3031299"/>
            <a:ext cx="4485253" cy="31610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379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7CAB5C-4005-4C99-AB2A-A7476C67A952}"/>
              </a:ext>
            </a:extLst>
          </p:cNvPr>
          <p:cNvSpPr txBox="1"/>
          <p:nvPr/>
        </p:nvSpPr>
        <p:spPr>
          <a:xfrm>
            <a:off x="148299" y="20733"/>
            <a:ext cx="1062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flexural stress – shoulder or no shoulder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Okamoto et al Purdue 1993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(Paper Ref 12)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CF14C6-EA26-4A06-9C28-9F63C84F7827}"/>
              </a:ext>
            </a:extLst>
          </p:cNvPr>
          <p:cNvGrpSpPr/>
          <p:nvPr/>
        </p:nvGrpSpPr>
        <p:grpSpPr>
          <a:xfrm>
            <a:off x="3252486" y="2140075"/>
            <a:ext cx="6816323" cy="4006575"/>
            <a:chOff x="4040653" y="2055494"/>
            <a:chExt cx="7166314" cy="4423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D9F6F4-02C3-4CBE-81A7-3E69D1E06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651" t="33278" r="38772" b="22195"/>
            <a:stretch/>
          </p:blipFill>
          <p:spPr>
            <a:xfrm>
              <a:off x="4040653" y="2055494"/>
              <a:ext cx="7166314" cy="442341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342F7E0-7B41-4220-A7DE-D8EBD84664D5}"/>
                </a:ext>
              </a:extLst>
            </p:cNvPr>
            <p:cNvCxnSpPr>
              <a:cxnSpLocks/>
            </p:cNvCxnSpPr>
            <p:nvPr/>
          </p:nvCxnSpPr>
          <p:spPr>
            <a:xfrm>
              <a:off x="9250680" y="2724214"/>
              <a:ext cx="0" cy="115055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E45851B-5766-429F-A960-028FF07CC952}"/>
                </a:ext>
              </a:extLst>
            </p:cNvPr>
            <p:cNvCxnSpPr>
              <a:cxnSpLocks/>
            </p:cNvCxnSpPr>
            <p:nvPr/>
          </p:nvCxnSpPr>
          <p:spPr>
            <a:xfrm>
              <a:off x="9399270" y="3592894"/>
              <a:ext cx="0" cy="8382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C025C5A-F26C-40E6-B146-18DDFAE50BC3}"/>
              </a:ext>
            </a:extLst>
          </p:cNvPr>
          <p:cNvSpPr txBox="1"/>
          <p:nvPr/>
        </p:nvSpPr>
        <p:spPr>
          <a:xfrm>
            <a:off x="342609" y="1084471"/>
            <a:ext cx="10435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200mm : No shoulder 2.5MPa – shoulder 1.5MPa 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 40%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250mm : No shoulder 1.75 MPa – shoulder 1.0MPa 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 40%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E09C3-36A5-45E6-A180-558D92A8EC51}"/>
              </a:ext>
            </a:extLst>
          </p:cNvPr>
          <p:cNvSpPr txBox="1"/>
          <p:nvPr/>
        </p:nvSpPr>
        <p:spPr>
          <a:xfrm>
            <a:off x="8106428" y="5050186"/>
            <a:ext cx="66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(*)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207FBA-DA4D-4F9C-8ED5-ABC8125C5B1E}"/>
              </a:ext>
            </a:extLst>
          </p:cNvPr>
          <p:cNvSpPr txBox="1"/>
          <p:nvPr/>
        </p:nvSpPr>
        <p:spPr>
          <a:xfrm>
            <a:off x="432730" y="3957580"/>
            <a:ext cx="2669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(*)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Modulus 30 MPa close to 35MPa compressive strength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(cylinders)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AC775-D752-451E-A66C-A51B448A8DEB}"/>
              </a:ext>
            </a:extLst>
          </p:cNvPr>
          <p:cNvSpPr txBox="1"/>
          <p:nvPr/>
        </p:nvSpPr>
        <p:spPr>
          <a:xfrm>
            <a:off x="502931" y="2384780"/>
            <a:ext cx="2137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CBR of ~8% under the slab</a:t>
            </a:r>
          </a:p>
        </p:txBody>
      </p:sp>
      <p:pic>
        <p:nvPicPr>
          <p:cNvPr id="4" name="Picture 3" descr="C:\Users\John\Documents\6882-family-crest-English_002.gif">
            <a:extLst>
              <a:ext uri="{FF2B5EF4-FFF2-40B4-BE49-F238E27FC236}">
                <a16:creationId xmlns:a16="http://schemas.microsoft.com/office/drawing/2014/main" id="{C6B7044C-CB14-AC32-7A5B-C861116F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436569" y="597200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D104E-9DAF-0D15-7C4A-BC16F01C68A3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1820520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Acpave17">
            <a:extLst>
              <a:ext uri="{FF2B5EF4-FFF2-40B4-BE49-F238E27FC236}">
                <a16:creationId xmlns:a16="http://schemas.microsoft.com/office/drawing/2014/main" id="{D5D1AD68-CC18-C458-DBA7-BC627A85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" b="6668"/>
          <a:stretch>
            <a:fillRect/>
          </a:stretch>
        </p:blipFill>
        <p:spPr bwMode="auto">
          <a:xfrm>
            <a:off x="230075" y="1186698"/>
            <a:ext cx="1293925" cy="170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233813-24CB-2A72-84A0-732E819513A5}"/>
              </a:ext>
            </a:extLst>
          </p:cNvPr>
          <p:cNvSpPr txBox="1"/>
          <p:nvPr/>
        </p:nvSpPr>
        <p:spPr>
          <a:xfrm>
            <a:off x="230075" y="160798"/>
            <a:ext cx="11308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PCA : Reduction in ‘Equivalent Stress’ – Table 6 (paper ref 10)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shoulder - Shoulder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92B1AE-8383-1DB4-AF1F-7490723DF80D}"/>
              </a:ext>
            </a:extLst>
          </p:cNvPr>
          <p:cNvGrpSpPr/>
          <p:nvPr/>
        </p:nvGrpSpPr>
        <p:grpSpPr>
          <a:xfrm>
            <a:off x="1938250" y="1190221"/>
            <a:ext cx="4205809" cy="3782867"/>
            <a:chOff x="1812421" y="1186699"/>
            <a:chExt cx="4486779" cy="41845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7AA130-57A6-01AD-48E7-2BC8DAE54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58" t="6562" r="34725" b="52243"/>
            <a:stretch/>
          </p:blipFill>
          <p:spPr>
            <a:xfrm>
              <a:off x="1812421" y="1186699"/>
              <a:ext cx="4486779" cy="418457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A27AA3-A8F1-EBA8-9145-66A1F98E6D8F}"/>
                </a:ext>
              </a:extLst>
            </p:cNvPr>
            <p:cNvSpPr/>
            <p:nvPr/>
          </p:nvSpPr>
          <p:spPr>
            <a:xfrm>
              <a:off x="1919998" y="3401656"/>
              <a:ext cx="894920" cy="8268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AA8DA1A-57A4-8C6E-F997-5E1C0B5CEDB6}"/>
                </a:ext>
              </a:extLst>
            </p:cNvPr>
            <p:cNvSpPr/>
            <p:nvPr/>
          </p:nvSpPr>
          <p:spPr>
            <a:xfrm>
              <a:off x="3470892" y="1486723"/>
              <a:ext cx="894920" cy="8268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3C7B6B7-1A03-37FB-1652-027D2082B6DF}"/>
                </a:ext>
              </a:extLst>
            </p:cNvPr>
            <p:cNvCxnSpPr>
              <a:cxnSpLocks/>
              <a:stCxn id="16" idx="4"/>
            </p:cNvCxnSpPr>
            <p:nvPr/>
          </p:nvCxnSpPr>
          <p:spPr>
            <a:xfrm>
              <a:off x="3918352" y="2313570"/>
              <a:ext cx="0" cy="1501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06F95D9-BF46-8F12-502F-815E813247ED}"/>
                </a:ext>
              </a:extLst>
            </p:cNvPr>
            <p:cNvCxnSpPr>
              <a:cxnSpLocks/>
            </p:cNvCxnSpPr>
            <p:nvPr/>
          </p:nvCxnSpPr>
          <p:spPr>
            <a:xfrm>
              <a:off x="2886635" y="3815079"/>
              <a:ext cx="103171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A3F21A-146F-25AC-10D8-3771CBB7FFA8}"/>
              </a:ext>
            </a:extLst>
          </p:cNvPr>
          <p:cNvGrpSpPr/>
          <p:nvPr/>
        </p:nvGrpSpPr>
        <p:grpSpPr>
          <a:xfrm>
            <a:off x="6699236" y="1219209"/>
            <a:ext cx="4008521" cy="3753879"/>
            <a:chOff x="6757951" y="1215687"/>
            <a:chExt cx="4329877" cy="41845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DFF856-DBE4-394B-FC13-ABE7EBEB3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34" t="48590" r="35851" b="9820"/>
            <a:stretch/>
          </p:blipFill>
          <p:spPr>
            <a:xfrm>
              <a:off x="6757951" y="1215687"/>
              <a:ext cx="4329877" cy="418457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3491D5-402A-6185-A03E-69893C674B92}"/>
                </a:ext>
              </a:extLst>
            </p:cNvPr>
            <p:cNvSpPr/>
            <p:nvPr/>
          </p:nvSpPr>
          <p:spPr>
            <a:xfrm>
              <a:off x="8284939" y="1516338"/>
              <a:ext cx="894920" cy="8268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441348D-7D97-A892-51D8-E2DF6C465F02}"/>
                </a:ext>
              </a:extLst>
            </p:cNvPr>
            <p:cNvSpPr/>
            <p:nvPr/>
          </p:nvSpPr>
          <p:spPr>
            <a:xfrm>
              <a:off x="6784845" y="3429000"/>
              <a:ext cx="894920" cy="8268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FD22733-436B-EECD-EE94-6041075245EF}"/>
                </a:ext>
              </a:extLst>
            </p:cNvPr>
            <p:cNvCxnSpPr>
              <a:cxnSpLocks/>
            </p:cNvCxnSpPr>
            <p:nvPr/>
          </p:nvCxnSpPr>
          <p:spPr>
            <a:xfrm>
              <a:off x="8732399" y="2343185"/>
              <a:ext cx="0" cy="14718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60891D7-6B54-F528-4619-C26B1CB1F4AA}"/>
                </a:ext>
              </a:extLst>
            </p:cNvPr>
            <p:cNvCxnSpPr>
              <a:cxnSpLocks/>
            </p:cNvCxnSpPr>
            <p:nvPr/>
          </p:nvCxnSpPr>
          <p:spPr>
            <a:xfrm>
              <a:off x="7700682" y="3829572"/>
              <a:ext cx="103171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0650370-C88D-0F23-3D9F-96D6F458EE8B}"/>
              </a:ext>
            </a:extLst>
          </p:cNvPr>
          <p:cNvCxnSpPr>
            <a:cxnSpLocks/>
          </p:cNvCxnSpPr>
          <p:nvPr/>
        </p:nvCxnSpPr>
        <p:spPr>
          <a:xfrm flipH="1">
            <a:off x="4249603" y="787159"/>
            <a:ext cx="655609" cy="3544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82057E-4463-43D3-939A-98C699016F36}"/>
              </a:ext>
            </a:extLst>
          </p:cNvPr>
          <p:cNvCxnSpPr>
            <a:cxnSpLocks/>
          </p:cNvCxnSpPr>
          <p:nvPr/>
        </p:nvCxnSpPr>
        <p:spPr>
          <a:xfrm flipH="1">
            <a:off x="8742200" y="749324"/>
            <a:ext cx="655609" cy="3544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6F21730-05B3-9170-1255-90EC55541CC0}"/>
              </a:ext>
            </a:extLst>
          </p:cNvPr>
          <p:cNvSpPr txBox="1"/>
          <p:nvPr/>
        </p:nvSpPr>
        <p:spPr>
          <a:xfrm>
            <a:off x="1417983" y="5208104"/>
            <a:ext cx="9541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Typical support/base thicknesses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Reduction in equivalent stress in range 20-25%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733D46-231E-32C2-CC18-C23511DCACCE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2884485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ject 7">
            <a:extLst>
              <a:ext uri="{FF2B5EF4-FFF2-40B4-BE49-F238E27FC236}">
                <a16:creationId xmlns:a16="http://schemas.microsoft.com/office/drawing/2014/main" id="{AADA16A1-D47E-BD86-3577-BAABCEB12F18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13" b="10556"/>
          <a:stretch/>
        </p:blipFill>
        <p:spPr bwMode="auto">
          <a:xfrm>
            <a:off x="230075" y="954034"/>
            <a:ext cx="5668090" cy="22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F5773-C16C-F43E-F167-911456B9B9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075" y="3359666"/>
            <a:ext cx="7921795" cy="2664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F72EE-EEE8-BBD0-844E-1360470D4670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0820D-CE6E-9F80-0E79-89D8F6F5E7A1}"/>
              </a:ext>
            </a:extLst>
          </p:cNvPr>
          <p:cNvSpPr txBox="1"/>
          <p:nvPr/>
        </p:nvSpPr>
        <p:spPr>
          <a:xfrm>
            <a:off x="486136" y="209666"/>
            <a:ext cx="957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Contemporary carriageway cross sections with concrete shoulders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EFE85C-2579-31F9-04A8-E1E4D5C67D7B}"/>
              </a:ext>
            </a:extLst>
          </p:cNvPr>
          <p:cNvSpPr txBox="1"/>
          <p:nvPr/>
        </p:nvSpPr>
        <p:spPr>
          <a:xfrm>
            <a:off x="6179289" y="859697"/>
            <a:ext cx="4375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NSW 2-lane carriageway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(paper ref 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833AC9-09B0-1AD4-FFAF-4A99905091AE}"/>
              </a:ext>
            </a:extLst>
          </p:cNvPr>
          <p:cNvSpPr txBox="1"/>
          <p:nvPr/>
        </p:nvSpPr>
        <p:spPr>
          <a:xfrm>
            <a:off x="8366903" y="3327950"/>
            <a:ext cx="32193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Adelaide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Northern Connector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3-lane carriageway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(courtesy Jamie Egan)</a:t>
            </a:r>
          </a:p>
        </p:txBody>
      </p:sp>
    </p:spTree>
    <p:extLst>
      <p:ext uri="{BB962C8B-B14F-4D97-AF65-F5344CB8AC3E}">
        <p14:creationId xmlns:p14="http://schemas.microsoft.com/office/powerpoint/2010/main" val="4057767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TAM54">
            <a:extLst>
              <a:ext uri="{FF2B5EF4-FFF2-40B4-BE49-F238E27FC236}">
                <a16:creationId xmlns:a16="http://schemas.microsoft.com/office/drawing/2014/main" id="{FA05F269-7A14-440D-60FF-2CEBBDAB7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000" y="392461"/>
            <a:ext cx="4453223" cy="5348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ject 7">
            <a:extLst>
              <a:ext uri="{FF2B5EF4-FFF2-40B4-BE49-F238E27FC236}">
                <a16:creationId xmlns:a16="http://schemas.microsoft.com/office/drawing/2014/main" id="{FFE03C7D-0E2D-AC88-9BDF-62F6C07E832D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13" b="10556"/>
          <a:stretch/>
        </p:blipFill>
        <p:spPr bwMode="auto">
          <a:xfrm>
            <a:off x="346337" y="3167453"/>
            <a:ext cx="6239657" cy="2573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223EC1-8108-8D3E-42D1-086BA3B7065B}"/>
              </a:ext>
            </a:extLst>
          </p:cNvPr>
          <p:cNvSpPr txBox="1"/>
          <p:nvPr/>
        </p:nvSpPr>
        <p:spPr>
          <a:xfrm>
            <a:off x="671331" y="158868"/>
            <a:ext cx="568132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NSW 2 –Lane carriageway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Concrete shoulder adjacent slow 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Concrete ‘berm’ adjacent median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Widened truck lane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DFD3E-F0EA-C6EB-3740-1D41F39C9F0C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2497983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0C75E3-4BC7-9BCF-5825-6BA3E801F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" t="39830" r="19578"/>
          <a:stretch/>
        </p:blipFill>
        <p:spPr>
          <a:xfrm>
            <a:off x="1531225" y="999166"/>
            <a:ext cx="8868157" cy="4970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0A8866-FC7E-CD4C-643D-9F046556F1CF}"/>
              </a:ext>
            </a:extLst>
          </p:cNvPr>
          <p:cNvSpPr txBox="1"/>
          <p:nvPr/>
        </p:nvSpPr>
        <p:spPr>
          <a:xfrm>
            <a:off x="833376" y="42601"/>
            <a:ext cx="81601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Northern Connector Adelaide Carriageway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(3 x lanes with concrete shoulder)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6C62B-7F64-5FD6-C538-A9DA74A8C647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172769-9F14-7F1F-57FF-35FD6C27F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2031" y="4131542"/>
            <a:ext cx="5466543" cy="18385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91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4F0536-30C7-4CE0-817A-CF9BB6FB9AFB}"/>
              </a:ext>
            </a:extLst>
          </p:cNvPr>
          <p:cNvSpPr txBox="1"/>
          <p:nvPr/>
        </p:nvSpPr>
        <p:spPr>
          <a:xfrm>
            <a:off x="1243127" y="416454"/>
            <a:ext cx="897286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is 40 Years?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 marks 40 years since the start of multi-lane slipform paving and high output site production plants in Australia</a:t>
            </a:r>
            <a:b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years just happens to be a typical 'design life' for highway pavements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structural concrete shoulders have been an integral element 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this period</a:t>
            </a: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paper presents a successful design life of experience in asset management incorporating concrete shoulders in highways and similar classification roads.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C0F93-B1EA-D1F4-7BF5-E3B0C0BA6FE7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1905889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F72EE-EEE8-BBD0-844E-1360470D4670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0820D-CE6E-9F80-0E79-89D8F6F5E7A1}"/>
              </a:ext>
            </a:extLst>
          </p:cNvPr>
          <p:cNvSpPr txBox="1"/>
          <p:nvPr/>
        </p:nvSpPr>
        <p:spPr>
          <a:xfrm>
            <a:off x="305729" y="72301"/>
            <a:ext cx="11656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Widened truck lane detail – introduced same time as concrete shoulders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(paper ref 13)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benefit for edge stresses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technically difficult or costly to build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B96D0F-312D-A9F3-5E12-5CD17183B691}"/>
              </a:ext>
            </a:extLst>
          </p:cNvPr>
          <p:cNvGrpSpPr/>
          <p:nvPr/>
        </p:nvGrpSpPr>
        <p:grpSpPr>
          <a:xfrm>
            <a:off x="656890" y="1491456"/>
            <a:ext cx="10554831" cy="4542109"/>
            <a:chOff x="1545309" y="2450824"/>
            <a:chExt cx="8638351" cy="3785755"/>
          </a:xfrm>
        </p:grpSpPr>
        <p:pic>
          <p:nvPicPr>
            <p:cNvPr id="3" name="Object 7">
              <a:extLst>
                <a:ext uri="{FF2B5EF4-FFF2-40B4-BE49-F238E27FC236}">
                  <a16:creationId xmlns:a16="http://schemas.microsoft.com/office/drawing/2014/main" id="{4E954BD3-105C-9FB1-E16B-B5AD73052A51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13" b="10556"/>
            <a:stretch/>
          </p:blipFill>
          <p:spPr bwMode="auto">
            <a:xfrm>
              <a:off x="1545309" y="2450824"/>
              <a:ext cx="8638351" cy="37857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E4790E-0C2B-CD65-CCE6-7C9238B605E2}"/>
                </a:ext>
              </a:extLst>
            </p:cNvPr>
            <p:cNvSpPr/>
            <p:nvPr/>
          </p:nvSpPr>
          <p:spPr>
            <a:xfrm>
              <a:off x="3777311" y="2559155"/>
              <a:ext cx="1320782" cy="35192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01EC0BE-BA68-3EAD-66E1-AD0A41A0F702}"/>
                </a:ext>
              </a:extLst>
            </p:cNvPr>
            <p:cNvSpPr/>
            <p:nvPr/>
          </p:nvSpPr>
          <p:spPr>
            <a:xfrm>
              <a:off x="5993021" y="2559155"/>
              <a:ext cx="1320782" cy="35192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2754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459AD9-0E6F-01F9-FC70-A6DA6F250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22" y="1232655"/>
            <a:ext cx="5766538" cy="3879991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DE628-2A40-4FCF-28F3-452E9C73E8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57706"/>
            <a:ext cx="5834429" cy="387999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DB48C-DEC7-76C3-B744-18B6BF25822F}"/>
              </a:ext>
            </a:extLst>
          </p:cNvPr>
          <p:cNvSpPr txBox="1"/>
          <p:nvPr/>
        </p:nvSpPr>
        <p:spPr>
          <a:xfrm>
            <a:off x="433700" y="108780"/>
            <a:ext cx="9573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Concrete shoulder and widened truck lane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Examples of applications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8A60D-9890-D516-C742-E56983173631}"/>
              </a:ext>
            </a:extLst>
          </p:cNvPr>
          <p:cNvSpPr txBox="1"/>
          <p:nvPr/>
        </p:nvSpPr>
        <p:spPr>
          <a:xfrm>
            <a:off x="1153928" y="5282414"/>
            <a:ext cx="10499019" cy="124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800" dirty="0">
                <a:solidFill>
                  <a:srgbClr val="0F0F0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A31 Southern NSW                           German Autobahn A7 E45 E43</a:t>
            </a: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800" dirty="0">
                <a:solidFill>
                  <a:srgbClr val="0F0F0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Würzburg to Rothenberg</a:t>
            </a: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800" dirty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en-US" sz="2400" kern="1800" dirty="0">
                <a:solidFill>
                  <a:srgbClr val="0F0F0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D266FB-34D4-2B60-7D22-6C5265226633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368534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DCFA4-2646-2E73-DC4B-210A39E574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0981" y="1389187"/>
            <a:ext cx="8697277" cy="485886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A364D-5D0A-F65C-015A-7460AA3B9056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6D89CB-7D05-93D1-424E-7EA123F57547}"/>
              </a:ext>
            </a:extLst>
          </p:cNvPr>
          <p:cNvSpPr txBox="1"/>
          <p:nvPr/>
        </p:nvSpPr>
        <p:spPr>
          <a:xfrm>
            <a:off x="423534" y="59256"/>
            <a:ext cx="11232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Concrete provides continuity of pavement type/thickness across carriageway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Issues/problems with shoulder drainage and maintenance – lanes unaffected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Different materials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(paper ref 16)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13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B4EF4-24FC-91F1-961F-19B0FB1480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98" y="1330662"/>
            <a:ext cx="6168430" cy="4431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238AE-A16B-F4F4-C73E-EF9A9C7F1C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37" t="27680" r="29082" b="31814"/>
          <a:stretch/>
        </p:blipFill>
        <p:spPr>
          <a:xfrm>
            <a:off x="7411550" y="1051420"/>
            <a:ext cx="3252141" cy="2174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CA047C-07E8-168E-2091-B20946CC7A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37" t="21266" r="26424" b="8354"/>
          <a:stretch/>
        </p:blipFill>
        <p:spPr>
          <a:xfrm>
            <a:off x="6813938" y="3361215"/>
            <a:ext cx="4447363" cy="2879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04BEE-EAE2-6E23-41F8-4F0658BA221F}"/>
              </a:ext>
            </a:extLst>
          </p:cNvPr>
          <p:cNvSpPr txBox="1"/>
          <p:nvPr/>
        </p:nvSpPr>
        <p:spPr>
          <a:xfrm>
            <a:off x="341981" y="158868"/>
            <a:ext cx="93986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Lane/shoulder longitudinal construction joint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(paper ref 13)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(corrugations introduced by G Ayton)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36726-BAAE-B7CB-4194-9ACE12EBDFAE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4163761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8F0BB-111A-A722-DBF7-2D57310023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161" y="1639264"/>
            <a:ext cx="6521742" cy="4330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F3822-2F1D-31EA-087A-3A2578EB369A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A7EAE-B579-2C76-D81D-10C7A858E719}"/>
              </a:ext>
            </a:extLst>
          </p:cNvPr>
          <p:cNvSpPr txBox="1"/>
          <p:nvPr/>
        </p:nvSpPr>
        <p:spPr>
          <a:xfrm>
            <a:off x="486137" y="266218"/>
            <a:ext cx="100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Widening of subbase to provide full support to shoulder/base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Completed carriageway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672C83-7FBE-0D5B-EBB1-95314C15DCD3}"/>
              </a:ext>
            </a:extLst>
          </p:cNvPr>
          <p:cNvGrpSpPr/>
          <p:nvPr/>
        </p:nvGrpSpPr>
        <p:grpSpPr>
          <a:xfrm>
            <a:off x="230075" y="1639264"/>
            <a:ext cx="4074291" cy="2233914"/>
            <a:chOff x="214836" y="1789735"/>
            <a:chExt cx="4074291" cy="22339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39C1F1-32AD-72FB-0B46-0EBA1EE7ED21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81" t="35547" r="60880" b="27680"/>
            <a:stretch/>
          </p:blipFill>
          <p:spPr bwMode="auto">
            <a:xfrm>
              <a:off x="380545" y="1789735"/>
              <a:ext cx="3908582" cy="22339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B0F414-EBA3-FE6A-62CC-462B8D5FF21B}"/>
                </a:ext>
              </a:extLst>
            </p:cNvPr>
            <p:cNvSpPr/>
            <p:nvPr/>
          </p:nvSpPr>
          <p:spPr>
            <a:xfrm>
              <a:off x="214836" y="2407534"/>
              <a:ext cx="2482065" cy="139185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491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3B4FD9-3EDF-7D87-D422-8FA6161DF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4296" y="1383233"/>
            <a:ext cx="3973763" cy="4818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04666-A551-C13D-2BE5-D7275C666BDB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pic>
        <p:nvPicPr>
          <p:cNvPr id="2" name="Picture 4" descr="F1 Concrete 050">
            <a:extLst>
              <a:ext uri="{FF2B5EF4-FFF2-40B4-BE49-F238E27FC236}">
                <a16:creationId xmlns:a16="http://schemas.microsoft.com/office/drawing/2014/main" id="{896A433F-19E5-6BA4-4444-C84B791F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99" y="1398410"/>
            <a:ext cx="1559658" cy="2079544"/>
          </a:xfrm>
          <a:prstGeom prst="rect">
            <a:avLst/>
          </a:prstGeom>
          <a:noFill/>
          <a:ln w="1905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9623CE-5990-C78E-954C-9171D0BF6D5F}"/>
              </a:ext>
            </a:extLst>
          </p:cNvPr>
          <p:cNvSpPr txBox="1"/>
          <p:nvPr/>
        </p:nvSpPr>
        <p:spPr>
          <a:xfrm>
            <a:off x="358814" y="137488"/>
            <a:ext cx="11603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Australian Innovation – 2011/2013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Stress analysis across carriageway – locations of longitudinal joint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(paper ref 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Full width paving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198675-5C62-EFFE-D483-38EA142F0122}"/>
              </a:ext>
            </a:extLst>
          </p:cNvPr>
          <p:cNvGrpSpPr/>
          <p:nvPr/>
        </p:nvGrpSpPr>
        <p:grpSpPr>
          <a:xfrm>
            <a:off x="6765898" y="1383233"/>
            <a:ext cx="4937602" cy="3036066"/>
            <a:chOff x="6874387" y="1300454"/>
            <a:chExt cx="4937602" cy="3036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23772B-5685-5460-4F15-2AADC6429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4387" y="1300454"/>
              <a:ext cx="4937602" cy="3036066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7F4217-DAEE-376E-310A-8070EB3D8916}"/>
                </a:ext>
              </a:extLst>
            </p:cNvPr>
            <p:cNvCxnSpPr/>
            <p:nvPr/>
          </p:nvCxnSpPr>
          <p:spPr>
            <a:xfrm>
              <a:off x="9040164" y="1820079"/>
              <a:ext cx="0" cy="6829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072543C-4199-B8A3-2BFD-3E730F44A0BB}"/>
                </a:ext>
              </a:extLst>
            </p:cNvPr>
            <p:cNvCxnSpPr/>
            <p:nvPr/>
          </p:nvCxnSpPr>
          <p:spPr>
            <a:xfrm>
              <a:off x="10093711" y="1771045"/>
              <a:ext cx="0" cy="6829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4AF15A-3282-1F08-E8DD-AF6B4816C50D}"/>
              </a:ext>
            </a:extLst>
          </p:cNvPr>
          <p:cNvSpPr txBox="1"/>
          <p:nvPr/>
        </p:nvSpPr>
        <p:spPr>
          <a:xfrm>
            <a:off x="488500" y="3538547"/>
            <a:ext cx="1559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Arvo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Tinni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(Okamoto)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8A1D57-D478-0716-8A95-77DC910F15EE}"/>
              </a:ext>
            </a:extLst>
          </p:cNvPr>
          <p:cNvSpPr txBox="1"/>
          <p:nvPr/>
        </p:nvSpPr>
        <p:spPr>
          <a:xfrm>
            <a:off x="7261721" y="4546664"/>
            <a:ext cx="4082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Shoulder integrated into pavement</a:t>
            </a:r>
          </a:p>
        </p:txBody>
      </p:sp>
    </p:spTree>
    <p:extLst>
      <p:ext uri="{BB962C8B-B14F-4D97-AF65-F5344CB8AC3E}">
        <p14:creationId xmlns:p14="http://schemas.microsoft.com/office/powerpoint/2010/main" val="3307315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616C00-A1DD-EB98-9A2B-14DF0B2EA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91" y="805151"/>
            <a:ext cx="5065552" cy="29429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4D5051-A44F-A200-31DE-7E4FAB880874}"/>
              </a:ext>
            </a:extLst>
          </p:cNvPr>
          <p:cNvGrpSpPr/>
          <p:nvPr/>
        </p:nvGrpSpPr>
        <p:grpSpPr>
          <a:xfrm>
            <a:off x="5692937" y="827555"/>
            <a:ext cx="6052574" cy="4192156"/>
            <a:chOff x="0" y="0"/>
            <a:chExt cx="9430870" cy="62626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6CEDDC-DC64-78A9-F8BB-2E34CA77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430870" cy="6262687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5A1C374-263A-9197-6ECC-37128F7BE4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2120" y="1473270"/>
              <a:ext cx="1669999" cy="478941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8A56BC-3F29-B713-AA7B-D553FA91CC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1473271"/>
              <a:ext cx="5305744" cy="2118167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32BF6E-C1EC-6990-A64C-2C5F33D309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9278" y="1473271"/>
              <a:ext cx="3241592" cy="138297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5CDF0BE-7166-3DA3-B276-0E95AD5B336C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A03EB-FE41-2647-9371-1C74A3ACF3A7}"/>
              </a:ext>
            </a:extLst>
          </p:cNvPr>
          <p:cNvSpPr txBox="1"/>
          <p:nvPr/>
        </p:nvSpPr>
        <p:spPr>
          <a:xfrm>
            <a:off x="262920" y="155955"/>
            <a:ext cx="8958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Longitudinal joints – full width paving - 2013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1F495-3448-9394-4AB9-C0E46AEBCF47}"/>
              </a:ext>
            </a:extLst>
          </p:cNvPr>
          <p:cNvSpPr txBox="1"/>
          <p:nvPr/>
        </p:nvSpPr>
        <p:spPr>
          <a:xfrm>
            <a:off x="373860" y="3878070"/>
            <a:ext cx="4955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Simultaneous transverse and longitudinal joint sawing in progress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B698A-A035-0BA6-D6AB-615696C639EC}"/>
              </a:ext>
            </a:extLst>
          </p:cNvPr>
          <p:cNvSpPr txBox="1"/>
          <p:nvPr/>
        </p:nvSpPr>
        <p:spPr>
          <a:xfrm>
            <a:off x="5976615" y="5207242"/>
            <a:ext cx="5676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Completed carriageway.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linemarking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‘drawn’)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Structural shoulder integrated with pavement</a:t>
            </a:r>
          </a:p>
        </p:txBody>
      </p:sp>
    </p:spTree>
    <p:extLst>
      <p:ext uri="{BB962C8B-B14F-4D97-AF65-F5344CB8AC3E}">
        <p14:creationId xmlns:p14="http://schemas.microsoft.com/office/powerpoint/2010/main" val="2474062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71FD7-0193-0E81-252B-8770DAB9C1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4044" y="4896072"/>
            <a:ext cx="4570095" cy="1379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AB972D-09C7-1BD0-1C38-6AFED19DF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277" y="647534"/>
            <a:ext cx="4453416" cy="38080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F1D42-7A97-280F-02FA-980AAA121740}"/>
              </a:ext>
            </a:extLst>
          </p:cNvPr>
          <p:cNvGrpSpPr/>
          <p:nvPr/>
        </p:nvGrpSpPr>
        <p:grpSpPr>
          <a:xfrm>
            <a:off x="1404902" y="4188180"/>
            <a:ext cx="2775594" cy="1821278"/>
            <a:chOff x="5769855" y="472281"/>
            <a:chExt cx="5347473" cy="48787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169062-6C53-E06B-96FC-4F8C8DCA682A}"/>
                </a:ext>
              </a:extLst>
            </p:cNvPr>
            <p:cNvGrpSpPr/>
            <p:nvPr/>
          </p:nvGrpSpPr>
          <p:grpSpPr>
            <a:xfrm>
              <a:off x="5769855" y="2607811"/>
              <a:ext cx="5347473" cy="2743200"/>
              <a:chOff x="5220212" y="1377387"/>
              <a:chExt cx="5347473" cy="27432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769FCE-BA9C-E222-80E3-ACD06BD48064}"/>
                  </a:ext>
                </a:extLst>
              </p:cNvPr>
              <p:cNvSpPr/>
              <p:nvPr/>
            </p:nvSpPr>
            <p:spPr>
              <a:xfrm>
                <a:off x="5220212" y="2176040"/>
                <a:ext cx="5347473" cy="1921397"/>
              </a:xfrm>
              <a:prstGeom prst="rect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E38E00E-CF2C-2877-282C-B33F41930A1D}"/>
                  </a:ext>
                </a:extLst>
              </p:cNvPr>
              <p:cNvSpPr/>
              <p:nvPr/>
            </p:nvSpPr>
            <p:spPr>
              <a:xfrm>
                <a:off x="7569843" y="2164466"/>
                <a:ext cx="312516" cy="8218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372D3B5-7742-2937-74A6-C89A21B21047}"/>
                  </a:ext>
                </a:extLst>
              </p:cNvPr>
              <p:cNvSpPr/>
              <p:nvPr/>
            </p:nvSpPr>
            <p:spPr>
              <a:xfrm>
                <a:off x="7720894" y="2986268"/>
                <a:ext cx="45719" cy="1134319"/>
              </a:xfrm>
              <a:custGeom>
                <a:avLst/>
                <a:gdLst>
                  <a:gd name="connsiteX0" fmla="*/ 57873 w 81023"/>
                  <a:gd name="connsiteY0" fmla="*/ 0 h 1088020"/>
                  <a:gd name="connsiteX1" fmla="*/ 46299 w 81023"/>
                  <a:gd name="connsiteY1" fmla="*/ 57874 h 1088020"/>
                  <a:gd name="connsiteX2" fmla="*/ 81023 w 81023"/>
                  <a:gd name="connsiteY2" fmla="*/ 243068 h 1088020"/>
                  <a:gd name="connsiteX3" fmla="*/ 23149 w 81023"/>
                  <a:gd name="connsiteY3" fmla="*/ 324091 h 1088020"/>
                  <a:gd name="connsiteX4" fmla="*/ 0 w 81023"/>
                  <a:gd name="connsiteY4" fmla="*/ 370390 h 1088020"/>
                  <a:gd name="connsiteX5" fmla="*/ 11575 w 81023"/>
                  <a:gd name="connsiteY5" fmla="*/ 532436 h 1088020"/>
                  <a:gd name="connsiteX6" fmla="*/ 46299 w 81023"/>
                  <a:gd name="connsiteY6" fmla="*/ 648182 h 1088020"/>
                  <a:gd name="connsiteX7" fmla="*/ 57873 w 81023"/>
                  <a:gd name="connsiteY7" fmla="*/ 694481 h 1088020"/>
                  <a:gd name="connsiteX8" fmla="*/ 23149 w 81023"/>
                  <a:gd name="connsiteY8" fmla="*/ 902825 h 1088020"/>
                  <a:gd name="connsiteX9" fmla="*/ 34724 w 81023"/>
                  <a:gd name="connsiteY9" fmla="*/ 1088020 h 108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023" h="1088020">
                    <a:moveTo>
                      <a:pt x="57873" y="0"/>
                    </a:moveTo>
                    <a:cubicBezTo>
                      <a:pt x="54015" y="19291"/>
                      <a:pt x="45208" y="38231"/>
                      <a:pt x="46299" y="57874"/>
                    </a:cubicBezTo>
                    <a:cubicBezTo>
                      <a:pt x="52134" y="162896"/>
                      <a:pt x="58009" y="174028"/>
                      <a:pt x="81023" y="243068"/>
                    </a:cubicBezTo>
                    <a:cubicBezTo>
                      <a:pt x="66123" y="262934"/>
                      <a:pt x="36686" y="300402"/>
                      <a:pt x="23149" y="324091"/>
                    </a:cubicBezTo>
                    <a:cubicBezTo>
                      <a:pt x="14588" y="339072"/>
                      <a:pt x="7716" y="354957"/>
                      <a:pt x="0" y="370390"/>
                    </a:cubicBezTo>
                    <a:cubicBezTo>
                      <a:pt x="3858" y="424405"/>
                      <a:pt x="5595" y="478614"/>
                      <a:pt x="11575" y="532436"/>
                    </a:cubicBezTo>
                    <a:cubicBezTo>
                      <a:pt x="14714" y="560690"/>
                      <a:pt x="40135" y="627635"/>
                      <a:pt x="46299" y="648182"/>
                    </a:cubicBezTo>
                    <a:cubicBezTo>
                      <a:pt x="50870" y="663419"/>
                      <a:pt x="54015" y="679048"/>
                      <a:pt x="57873" y="694481"/>
                    </a:cubicBezTo>
                    <a:cubicBezTo>
                      <a:pt x="57792" y="694928"/>
                      <a:pt x="23149" y="876318"/>
                      <a:pt x="23149" y="902825"/>
                    </a:cubicBezTo>
                    <a:cubicBezTo>
                      <a:pt x="23149" y="964677"/>
                      <a:pt x="30866" y="1026288"/>
                      <a:pt x="34724" y="108802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57150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C20297E-7780-61E0-0396-7B2B1AB20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0894" y="1377387"/>
                <a:ext cx="0" cy="63660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Leica Store | Home">
              <a:extLst>
                <a:ext uri="{FF2B5EF4-FFF2-40B4-BE49-F238E27FC236}">
                  <a16:creationId xmlns:a16="http://schemas.microsoft.com/office/drawing/2014/main" id="{24971FFC-0420-CBEA-DA38-8FA20284EB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538" t="13698"/>
            <a:stretch/>
          </p:blipFill>
          <p:spPr bwMode="auto">
            <a:xfrm rot="16200000">
              <a:off x="7343983" y="790433"/>
              <a:ext cx="1944547" cy="13082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19CE56-31D8-C4FF-12FA-5E4C8EA53361}"/>
              </a:ext>
            </a:extLst>
          </p:cNvPr>
          <p:cNvSpPr txBox="1"/>
          <p:nvPr/>
        </p:nvSpPr>
        <p:spPr>
          <a:xfrm>
            <a:off x="392449" y="70757"/>
            <a:ext cx="983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Photography down into longitudinal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sawcuts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(paper ref 19)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5FFD54-52D5-5986-25FE-C45DB95A66CE}"/>
              </a:ext>
            </a:extLst>
          </p:cNvPr>
          <p:cNvGrpSpPr/>
          <p:nvPr/>
        </p:nvGrpSpPr>
        <p:grpSpPr>
          <a:xfrm>
            <a:off x="813285" y="647534"/>
            <a:ext cx="4279575" cy="2247098"/>
            <a:chOff x="381615" y="1109338"/>
            <a:chExt cx="8366614" cy="48607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FD95BB-3538-9778-4139-DBC9A79EB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615" y="1109338"/>
              <a:ext cx="8366614" cy="4860738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18970C4-CF43-32E7-2542-55A8858C3443}"/>
                </a:ext>
              </a:extLst>
            </p:cNvPr>
            <p:cNvCxnSpPr>
              <a:cxnSpLocks/>
            </p:cNvCxnSpPr>
            <p:nvPr/>
          </p:nvCxnSpPr>
          <p:spPr>
            <a:xfrm>
              <a:off x="3857682" y="2820202"/>
              <a:ext cx="707239" cy="1822063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57109A1-A54A-C42D-8859-D9A414EF76F9}"/>
              </a:ext>
            </a:extLst>
          </p:cNvPr>
          <p:cNvSpPr/>
          <p:nvPr/>
        </p:nvSpPr>
        <p:spPr>
          <a:xfrm rot="5400000">
            <a:off x="2254182" y="3255694"/>
            <a:ext cx="944840" cy="45294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B8F367-84F0-9B86-9808-C80C1034D85B}"/>
              </a:ext>
            </a:extLst>
          </p:cNvPr>
          <p:cNvCxnSpPr>
            <a:cxnSpLocks/>
          </p:cNvCxnSpPr>
          <p:nvPr/>
        </p:nvCxnSpPr>
        <p:spPr>
          <a:xfrm>
            <a:off x="2953072" y="5525512"/>
            <a:ext cx="2267142" cy="2111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04B3A48D-E6DE-8485-A0EA-1C1EBCEE8736}"/>
              </a:ext>
            </a:extLst>
          </p:cNvPr>
          <p:cNvSpPr/>
          <p:nvPr/>
        </p:nvSpPr>
        <p:spPr>
          <a:xfrm>
            <a:off x="5352265" y="4995124"/>
            <a:ext cx="1354238" cy="1215342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63C5FB-20EE-7FD1-9B13-DE444EA5EA72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1874637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ar1_15">
            <a:extLst>
              <a:ext uri="{FF2B5EF4-FFF2-40B4-BE49-F238E27FC236}">
                <a16:creationId xmlns:a16="http://schemas.microsoft.com/office/drawing/2014/main" id="{AA553273-A8FB-1880-5DC9-0BAE71D9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14" t="4819" r="1064" b="18083"/>
          <a:stretch>
            <a:fillRect/>
          </a:stretch>
        </p:blipFill>
        <p:spPr bwMode="auto">
          <a:xfrm>
            <a:off x="679617" y="1744497"/>
            <a:ext cx="6392896" cy="444622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0D7D42-40CC-19F2-8145-8F5CC16F8743}"/>
              </a:ext>
            </a:extLst>
          </p:cNvPr>
          <p:cNvSpPr txBox="1"/>
          <p:nvPr/>
        </p:nvSpPr>
        <p:spPr>
          <a:xfrm>
            <a:off x="114328" y="6391712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3427D-6CE3-8719-6682-988EF9702941}"/>
              </a:ext>
            </a:extLst>
          </p:cNvPr>
          <p:cNvSpPr txBox="1"/>
          <p:nvPr/>
        </p:nvSpPr>
        <p:spPr>
          <a:xfrm>
            <a:off x="662481" y="140098"/>
            <a:ext cx="11735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Maintenance – not an issue with a concrete shoulder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do you see a pothole or patch repair in a concrete shoulder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independent of any lane patching/replacement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930CF2-371E-0908-5CAF-44873FD5DD5B}"/>
              </a:ext>
            </a:extLst>
          </p:cNvPr>
          <p:cNvGrpSpPr/>
          <p:nvPr/>
        </p:nvGrpSpPr>
        <p:grpSpPr>
          <a:xfrm>
            <a:off x="8016657" y="2818355"/>
            <a:ext cx="3189527" cy="2042067"/>
            <a:chOff x="7660355" y="2730003"/>
            <a:chExt cx="3683616" cy="2530552"/>
          </a:xfrm>
        </p:grpSpPr>
        <p:pic>
          <p:nvPicPr>
            <p:cNvPr id="1026" name="Picture 2" descr="NRMA seeing more tyre problems as wet weather impacts roads | Press  Releases | The NRMA">
              <a:extLst>
                <a:ext uri="{FF2B5EF4-FFF2-40B4-BE49-F238E27FC236}">
                  <a16:creationId xmlns:a16="http://schemas.microsoft.com/office/drawing/2014/main" id="{77393157-0AA7-34E4-9CA7-3321775D1D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9" t="875" r="9246"/>
            <a:stretch/>
          </p:blipFill>
          <p:spPr bwMode="auto">
            <a:xfrm>
              <a:off x="7660355" y="2730003"/>
              <a:ext cx="3683616" cy="25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2BBF9A9-232D-9935-C634-3A0056CE9764}"/>
                </a:ext>
              </a:extLst>
            </p:cNvPr>
            <p:cNvCxnSpPr/>
            <p:nvPr/>
          </p:nvCxnSpPr>
          <p:spPr>
            <a:xfrm flipH="1">
              <a:off x="7660355" y="2730003"/>
              <a:ext cx="3683616" cy="25305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B3ACA5-EE5A-2B13-CF21-DBC65E436424}"/>
                </a:ext>
              </a:extLst>
            </p:cNvPr>
            <p:cNvCxnSpPr>
              <a:cxnSpLocks/>
            </p:cNvCxnSpPr>
            <p:nvPr/>
          </p:nvCxnSpPr>
          <p:spPr>
            <a:xfrm>
              <a:off x="7660355" y="2730003"/>
              <a:ext cx="3683616" cy="25305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2218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DBE92-C6E9-4115-6B64-D01E48BD0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56" y="1891218"/>
            <a:ext cx="5598007" cy="315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1 truck fire causing long delays on NSW Central Coast">
            <a:extLst>
              <a:ext uri="{FF2B5EF4-FFF2-40B4-BE49-F238E27FC236}">
                <a16:creationId xmlns:a16="http://schemas.microsoft.com/office/drawing/2014/main" id="{498D040F-2E3B-8C79-F1B8-ACDD42E959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839130"/>
            <a:ext cx="5696204" cy="32034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FCF8A-E8BC-515B-4902-1B14D99CBF86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9B878-1610-4B54-B098-AD3581E85532}"/>
              </a:ext>
            </a:extLst>
          </p:cNvPr>
          <p:cNvSpPr txBox="1"/>
          <p:nvPr/>
        </p:nvSpPr>
        <p:spPr>
          <a:xfrm>
            <a:off x="230075" y="69584"/>
            <a:ext cx="11877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Important safety criterion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Shoulder as emergency/breakdown 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Irrespective of material used, width should be able to fully accommodate vehicles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Structurally OK but are width current standards always adequate?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B1E3C-0854-E9C3-8562-1B4AC0020B66}"/>
              </a:ext>
            </a:extLst>
          </p:cNvPr>
          <p:cNvSpPr txBox="1"/>
          <p:nvPr/>
        </p:nvSpPr>
        <p:spPr>
          <a:xfrm>
            <a:off x="3465908" y="5374070"/>
            <a:ext cx="486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incidents/situations</a:t>
            </a:r>
          </a:p>
        </p:txBody>
      </p:sp>
    </p:spTree>
    <p:extLst>
      <p:ext uri="{BB962C8B-B14F-4D97-AF65-F5344CB8AC3E}">
        <p14:creationId xmlns:p14="http://schemas.microsoft.com/office/powerpoint/2010/main" val="345961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4F0536-30C7-4CE0-817A-CF9BB6FB9AFB}"/>
              </a:ext>
            </a:extLst>
          </p:cNvPr>
          <p:cNvSpPr txBox="1"/>
          <p:nvPr/>
        </p:nvSpPr>
        <p:spPr>
          <a:xfrm>
            <a:off x="1293231" y="1259175"/>
            <a:ext cx="897286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Asset Management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Definition used in this paper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the context of a highway, motorway and similar classification roads incorporating a concrete shoulder, the definition adopted in this paper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systematic process of developing, operating and maintaining long term assets in the most cost-effective manner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”. </a:t>
            </a:r>
            <a:endParaRPr lang="en-US" sz="2400" b="1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C0F93-B1EA-D1F4-7BF5-E3B0C0BA6FE7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1920562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0FD3DD-77EB-597F-5D26-9636C52631B0}"/>
              </a:ext>
            </a:extLst>
          </p:cNvPr>
          <p:cNvGrpSpPr/>
          <p:nvPr/>
        </p:nvGrpSpPr>
        <p:grpSpPr>
          <a:xfrm>
            <a:off x="462984" y="1872429"/>
            <a:ext cx="7674016" cy="1238491"/>
            <a:chOff x="1956120" y="678167"/>
            <a:chExt cx="7674016" cy="12384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D56206-0A68-5FA5-D817-EA7E390EA1A9}"/>
                </a:ext>
              </a:extLst>
            </p:cNvPr>
            <p:cNvSpPr/>
            <p:nvPr/>
          </p:nvSpPr>
          <p:spPr>
            <a:xfrm>
              <a:off x="1956121" y="1523118"/>
              <a:ext cx="7674015" cy="393540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C60CB4-CD84-9013-DA3B-D669619A3C24}"/>
                </a:ext>
              </a:extLst>
            </p:cNvPr>
            <p:cNvSpPr/>
            <p:nvPr/>
          </p:nvSpPr>
          <p:spPr>
            <a:xfrm>
              <a:off x="3402957" y="678167"/>
              <a:ext cx="6227179" cy="844952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C48BB1-843F-B96B-917D-4EFE279F0214}"/>
                </a:ext>
              </a:extLst>
            </p:cNvPr>
            <p:cNvSpPr txBox="1"/>
            <p:nvPr/>
          </p:nvSpPr>
          <p:spPr>
            <a:xfrm>
              <a:off x="1956120" y="678167"/>
              <a:ext cx="1446837" cy="8309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70954E6-C09D-2454-0E16-AFD560B21913}"/>
              </a:ext>
            </a:extLst>
          </p:cNvPr>
          <p:cNvSpPr txBox="1"/>
          <p:nvPr/>
        </p:nvSpPr>
        <p:spPr>
          <a:xfrm>
            <a:off x="439831" y="290630"/>
            <a:ext cx="8293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Comparative concrete base thickness/volume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26C6BE-F5BA-6CCF-9825-91528D9C9886}"/>
              </a:ext>
            </a:extLst>
          </p:cNvPr>
          <p:cNvSpPr txBox="1"/>
          <p:nvPr/>
        </p:nvSpPr>
        <p:spPr>
          <a:xfrm>
            <a:off x="439831" y="1272447"/>
            <a:ext cx="273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shoulder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DC8C5-705E-F4A5-ACA6-A870F798B5FD}"/>
              </a:ext>
            </a:extLst>
          </p:cNvPr>
          <p:cNvSpPr txBox="1"/>
          <p:nvPr/>
        </p:nvSpPr>
        <p:spPr>
          <a:xfrm>
            <a:off x="462983" y="3688364"/>
            <a:ext cx="293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Concrete shoulder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B4219A-3D47-ED81-FAB4-46B1AF7EC5BE}"/>
              </a:ext>
            </a:extLst>
          </p:cNvPr>
          <p:cNvSpPr txBox="1"/>
          <p:nvPr/>
        </p:nvSpPr>
        <p:spPr>
          <a:xfrm>
            <a:off x="8549196" y="2176041"/>
            <a:ext cx="36428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Thickness + (~) 8-9%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Volume + (~) 2%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3F6CC4-D75E-2DBA-2795-A8DADC83AAF6}"/>
              </a:ext>
            </a:extLst>
          </p:cNvPr>
          <p:cNvSpPr txBox="1"/>
          <p:nvPr/>
        </p:nvSpPr>
        <p:spPr>
          <a:xfrm>
            <a:off x="137478" y="6447099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5F6114-4B4C-AFB5-5499-1163A98EAD62}"/>
              </a:ext>
            </a:extLst>
          </p:cNvPr>
          <p:cNvGrpSpPr/>
          <p:nvPr/>
        </p:nvGrpSpPr>
        <p:grpSpPr>
          <a:xfrm>
            <a:off x="497707" y="4360622"/>
            <a:ext cx="7674015" cy="1008699"/>
            <a:chOff x="497707" y="4360622"/>
            <a:chExt cx="7674015" cy="10086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CE4CCA-DE99-0E2E-BCB1-5B07EC6212ED}"/>
                </a:ext>
              </a:extLst>
            </p:cNvPr>
            <p:cNvGrpSpPr/>
            <p:nvPr/>
          </p:nvGrpSpPr>
          <p:grpSpPr>
            <a:xfrm>
              <a:off x="497707" y="4360622"/>
              <a:ext cx="7674015" cy="1008699"/>
              <a:chOff x="1956120" y="3653088"/>
              <a:chExt cx="7674015" cy="100869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1EAAC72-E9DA-68C2-A03D-AD888B4AD956}"/>
                  </a:ext>
                </a:extLst>
              </p:cNvPr>
              <p:cNvSpPr/>
              <p:nvPr/>
            </p:nvSpPr>
            <p:spPr>
              <a:xfrm>
                <a:off x="1956120" y="4268247"/>
                <a:ext cx="7674015" cy="393540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C58FEF3-96AE-AEF1-DD1A-440C2DD56CAC}"/>
                  </a:ext>
                </a:extLst>
              </p:cNvPr>
              <p:cNvSpPr/>
              <p:nvPr/>
            </p:nvSpPr>
            <p:spPr>
              <a:xfrm>
                <a:off x="1956120" y="3653088"/>
                <a:ext cx="7674015" cy="622021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B18CDAB-5B98-F4E7-4CCD-40A842B13AEF}"/>
                </a:ext>
              </a:extLst>
            </p:cNvPr>
            <p:cNvCxnSpPr/>
            <p:nvPr/>
          </p:nvCxnSpPr>
          <p:spPr>
            <a:xfrm>
              <a:off x="1909821" y="4360622"/>
              <a:ext cx="0" cy="6151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857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EF7A5-DE70-FAE5-F5AE-1D49C1B63A5B}"/>
              </a:ext>
            </a:extLst>
          </p:cNvPr>
          <p:cNvSpPr txBox="1"/>
          <p:nvPr/>
        </p:nvSpPr>
        <p:spPr>
          <a:xfrm>
            <a:off x="665119" y="826880"/>
            <a:ext cx="10360689" cy="282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marginal increase in concrete volume for the concrete shoulder is effectively discounted by the benefit of not having to patch potholes or </a:t>
            </a:r>
            <a:r>
              <a:rPr lang="en-US" sz="24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need for</a:t>
            </a:r>
            <a:r>
              <a:rPr lang="en-US" sz="2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resurfacing materials</a:t>
            </a:r>
            <a:r>
              <a:rPr lang="en-US" sz="24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a very long time</a:t>
            </a:r>
            <a:endParaRPr lang="en-US" sz="24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indent="-34290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This is not gold plating but sound long term engineering and economic judgement for long term public asset management for long design lives</a:t>
            </a:r>
          </a:p>
          <a:p>
            <a:pPr marL="342900" marR="0" indent="-34290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66EFB-B837-7AEA-AC11-8C3343BC68FA}"/>
              </a:ext>
            </a:extLst>
          </p:cNvPr>
          <p:cNvSpPr txBox="1"/>
          <p:nvPr/>
        </p:nvSpPr>
        <p:spPr>
          <a:xfrm>
            <a:off x="530087" y="158868"/>
            <a:ext cx="7116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Engineering and Economic Judgement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B6BA6-920F-D235-BA15-7508DD32F957}"/>
              </a:ext>
            </a:extLst>
          </p:cNvPr>
          <p:cNvSpPr txBox="1"/>
          <p:nvPr/>
        </p:nvSpPr>
        <p:spPr>
          <a:xfrm>
            <a:off x="689752" y="3766278"/>
            <a:ext cx="11272172" cy="203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Based on more than 50 years experience with concrete pavements, the author would not support any relaxation of thickness/shoulder standards with a view to simply reducing construction costs or appeasing short term political interests if agencies are serious about achieving design lives of 40 years or more without very substantial rehabilitation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67310-0090-0069-02AA-1FC5EE170C24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3381630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D33596-C29C-DF62-5336-FC9BE1D630F2}"/>
              </a:ext>
            </a:extLst>
          </p:cNvPr>
          <p:cNvSpPr txBox="1"/>
          <p:nvPr/>
        </p:nvSpPr>
        <p:spPr>
          <a:xfrm>
            <a:off x="230075" y="480349"/>
            <a:ext cx="11551108" cy="4908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Summarised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Conclusions (a)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criteria and detailing of structural concrete shoulders are established.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oncrete shoulders allow a reduction in base thickness with a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marginal 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increase in concrete requirements.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Two construction options are available,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(a) Construct travelling lanes and add the shoulder with a tied construction joint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(b) Construct the carriageway full width with innovative longitudinal joint locations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Maintenance or patching of the concrete pavement in a shoulder has been negligible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98AA9-5FB6-730F-D477-17B01C772D4E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1160642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AAA9CF-D50E-7D62-3011-C20C379AE15D}"/>
              </a:ext>
            </a:extLst>
          </p:cNvPr>
          <p:cNvSpPr txBox="1"/>
          <p:nvPr/>
        </p:nvSpPr>
        <p:spPr>
          <a:xfrm>
            <a:off x="532973" y="158868"/>
            <a:ext cx="10230678" cy="322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Summarised</a:t>
            </a: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Conclusions (b)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message from this paper :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 an important element of asset management, structural concrete shoulders have been one of the best and proven engineering and economic investments in highway construction over a forty-year period </a:t>
            </a:r>
            <a:r>
              <a:rPr lang="en-US" sz="24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contributing to</a:t>
            </a:r>
            <a:r>
              <a:rPr lang="en-US" sz="24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long design lives</a:t>
            </a:r>
            <a:r>
              <a:rPr lang="en-US" sz="24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in long term public assets</a:t>
            </a:r>
            <a:endParaRPr lang="en-US" sz="24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19951011JB002_email">
            <a:extLst>
              <a:ext uri="{FF2B5EF4-FFF2-40B4-BE49-F238E27FC236}">
                <a16:creationId xmlns:a16="http://schemas.microsoft.com/office/drawing/2014/main" id="{CE57D3A0-A49E-7919-C362-A8F3E4A417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2"/>
          <a:stretch>
            <a:fillRect/>
          </a:stretch>
        </p:blipFill>
        <p:spPr bwMode="auto">
          <a:xfrm>
            <a:off x="3419606" y="3051884"/>
            <a:ext cx="5588528" cy="3126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46015-6941-D1A1-CCD8-C9F8AA03BBA6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954297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51011JB002_email">
            <a:extLst>
              <a:ext uri="{FF2B5EF4-FFF2-40B4-BE49-F238E27FC236}">
                <a16:creationId xmlns:a16="http://schemas.microsoft.com/office/drawing/2014/main" id="{C1293645-EFBE-4F1A-CD8E-F66F8A7971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2"/>
          <a:stretch>
            <a:fillRect/>
          </a:stretch>
        </p:blipFill>
        <p:spPr bwMode="auto">
          <a:xfrm>
            <a:off x="151595" y="103724"/>
            <a:ext cx="11888810" cy="665055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5B74AC-C787-92F0-EE0D-009F1E297E82}"/>
              </a:ext>
            </a:extLst>
          </p:cNvPr>
          <p:cNvSpPr txBox="1"/>
          <p:nvPr/>
        </p:nvSpPr>
        <p:spPr>
          <a:xfrm>
            <a:off x="4449727" y="2721114"/>
            <a:ext cx="300437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4C9B83-16B1-0BCD-4DB9-25292BD18476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pic>
        <p:nvPicPr>
          <p:cNvPr id="10" name="Picture 9" descr="C:\Users\John\Documents\6882-family-crest-English_002.gif">
            <a:extLst>
              <a:ext uri="{FF2B5EF4-FFF2-40B4-BE49-F238E27FC236}">
                <a16:creationId xmlns:a16="http://schemas.microsoft.com/office/drawing/2014/main" id="{A814E895-AF0B-823C-7239-65C9387EE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121367" y="5717206"/>
            <a:ext cx="692067" cy="81433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655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1E66C-BEDB-59BB-8A10-BDEA4D7B58DD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3752422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A1DC3C-825F-D19C-8810-CF46776D5C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75" y="1075310"/>
            <a:ext cx="5800130" cy="3445158"/>
          </a:xfrm>
          <a:prstGeom prst="rect">
            <a:avLst/>
          </a:prstGeom>
          <a:noFill/>
        </p:spPr>
      </p:pic>
      <p:pic>
        <p:nvPicPr>
          <p:cNvPr id="5" name="Picture 4" descr="The Old Hume Highway then and now">
            <a:extLst>
              <a:ext uri="{FF2B5EF4-FFF2-40B4-BE49-F238E27FC236}">
                <a16:creationId xmlns:a16="http://schemas.microsoft.com/office/drawing/2014/main" id="{D0588C4C-07C1-0AB1-47C4-BE41047592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6477331" y="1027879"/>
            <a:ext cx="5390271" cy="3445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BC794E-356D-40B0-7542-256429D3C161}"/>
              </a:ext>
            </a:extLst>
          </p:cNvPr>
          <p:cNvSpPr txBox="1"/>
          <p:nvPr/>
        </p:nvSpPr>
        <p:spPr>
          <a:xfrm>
            <a:off x="345821" y="243069"/>
            <a:ext cx="7015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Early concrete highways – no shoulders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24BD3-140C-54E6-0CEF-AD683252276B}"/>
              </a:ext>
            </a:extLst>
          </p:cNvPr>
          <p:cNvSpPr txBox="1"/>
          <p:nvPr/>
        </p:nvSpPr>
        <p:spPr>
          <a:xfrm>
            <a:off x="6477331" y="4755956"/>
            <a:ext cx="5484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“Old” Hume Highway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60km south west from Sydney 1950(?)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1E8DE-D13A-97FA-71E2-14803FEF9A55}"/>
              </a:ext>
            </a:extLst>
          </p:cNvPr>
          <p:cNvSpPr txBox="1"/>
          <p:nvPr/>
        </p:nvSpPr>
        <p:spPr>
          <a:xfrm>
            <a:off x="469485" y="4829489"/>
            <a:ext cx="5484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“Old” Hume Highway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200km south west from Sydney 1927    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6C3433-A21A-A247-5A49-FBC53528CAD8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3631868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704882-C736-7CCA-BF44-A35273ADC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4" t="33178" r="65209" b="35410"/>
          <a:stretch/>
        </p:blipFill>
        <p:spPr bwMode="auto">
          <a:xfrm>
            <a:off x="2824223" y="1905326"/>
            <a:ext cx="5833640" cy="3435787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C64DAF-339B-BB71-C201-853B09F05771}"/>
              </a:ext>
            </a:extLst>
          </p:cNvPr>
          <p:cNvSpPr txBox="1"/>
          <p:nvPr/>
        </p:nvSpPr>
        <p:spPr>
          <a:xfrm>
            <a:off x="457230" y="172572"/>
            <a:ext cx="11175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1920s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Westergaard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equations showed wheel stresses at an edge were about 30% greater than within a slab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absence of a structural shoulder, edge thickening was a common detail until the 1950s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503E-8205-4B77-58B3-8C5BCB2C7267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6BE63-11DE-2126-15C3-60E6FCB9E058}"/>
              </a:ext>
            </a:extLst>
          </p:cNvPr>
          <p:cNvSpPr txBox="1"/>
          <p:nvPr/>
        </p:nvSpPr>
        <p:spPr>
          <a:xfrm>
            <a:off x="3680749" y="5569966"/>
            <a:ext cx="5185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NSW DMR drawing detail (paper ref 2)</a:t>
            </a:r>
          </a:p>
        </p:txBody>
      </p:sp>
    </p:spTree>
    <p:extLst>
      <p:ext uri="{BB962C8B-B14F-4D97-AF65-F5344CB8AC3E}">
        <p14:creationId xmlns:p14="http://schemas.microsoft.com/office/powerpoint/2010/main" val="122957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AEE93-DD36-CEDC-C3B1-FD7E0F6007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58" t="26183" r="32042" b="53649"/>
          <a:stretch/>
        </p:blipFill>
        <p:spPr bwMode="auto">
          <a:xfrm>
            <a:off x="4210174" y="1000114"/>
            <a:ext cx="6852213" cy="4857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4" descr="F1 Concrete 050">
            <a:extLst>
              <a:ext uri="{FF2B5EF4-FFF2-40B4-BE49-F238E27FC236}">
                <a16:creationId xmlns:a16="http://schemas.microsoft.com/office/drawing/2014/main" id="{B16233EC-FCC8-6182-9582-91356255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613" y="1069475"/>
            <a:ext cx="2218757" cy="2958343"/>
          </a:xfrm>
          <a:prstGeom prst="rect">
            <a:avLst/>
          </a:prstGeom>
          <a:noFill/>
          <a:ln w="1905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D443DF-2CA2-27BE-BFBF-7D77D855A10C}"/>
              </a:ext>
            </a:extLst>
          </p:cNvPr>
          <p:cNvSpPr txBox="1"/>
          <p:nvPr/>
        </p:nvSpPr>
        <p:spPr>
          <a:xfrm>
            <a:off x="405115" y="18160"/>
            <a:ext cx="6956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First use of structural concrete shoulders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Warringah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Freeway Sydney 1965-67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F54D3-9A1F-78BC-A84B-875DAAB5E63F}"/>
              </a:ext>
            </a:extLst>
          </p:cNvPr>
          <p:cNvSpPr txBox="1"/>
          <p:nvPr/>
        </p:nvSpPr>
        <p:spPr>
          <a:xfrm>
            <a:off x="855108" y="4248136"/>
            <a:ext cx="3022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(late) Arvo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Tinni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Honorary Member ASCP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Supervising Engineer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CAEC5-8A7F-2741-24CC-7E403C562791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352156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arringah Freeway,just after opening in 1968. •National Archives of  Australia• 🌹 | Australia history, Australia, Sydney harbour bridge">
            <a:extLst>
              <a:ext uri="{FF2B5EF4-FFF2-40B4-BE49-F238E27FC236}">
                <a16:creationId xmlns:a16="http://schemas.microsoft.com/office/drawing/2014/main" id="{7A090ABB-4DAD-49A9-1148-070887190B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319" y="299703"/>
            <a:ext cx="2892691" cy="3259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27649F-695E-96B3-6B81-F551E59CD213}"/>
              </a:ext>
            </a:extLst>
          </p:cNvPr>
          <p:cNvGrpSpPr/>
          <p:nvPr/>
        </p:nvGrpSpPr>
        <p:grpSpPr>
          <a:xfrm>
            <a:off x="760161" y="3568921"/>
            <a:ext cx="10050593" cy="2172122"/>
            <a:chOff x="980080" y="3546836"/>
            <a:chExt cx="10231840" cy="26149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535210-3B4E-995B-E74B-26D2B9F63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074" t="28300" r="4391" b="59029"/>
            <a:stretch/>
          </p:blipFill>
          <p:spPr>
            <a:xfrm>
              <a:off x="980080" y="3846111"/>
              <a:ext cx="10231840" cy="2315627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CE870B-DE25-6EC5-3CFE-CAFE794B70BB}"/>
                </a:ext>
              </a:extLst>
            </p:cNvPr>
            <p:cNvSpPr/>
            <p:nvPr/>
          </p:nvSpPr>
          <p:spPr>
            <a:xfrm>
              <a:off x="1815569" y="3546836"/>
              <a:ext cx="2338086" cy="22339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BC09C5-AA32-4633-EFF2-D25861A755E7}"/>
              </a:ext>
            </a:extLst>
          </p:cNvPr>
          <p:cNvSpPr txBox="1"/>
          <p:nvPr/>
        </p:nvSpPr>
        <p:spPr>
          <a:xfrm>
            <a:off x="264912" y="219207"/>
            <a:ext cx="6020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Three-lane carriageway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Concrete shoulders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2.45 – 3.0m wide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D16A50-6C9E-AED5-31E1-CE60FF22C46D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D9B98E-C34D-D7B9-F0D5-432B239FB929}"/>
              </a:ext>
            </a:extLst>
          </p:cNvPr>
          <p:cNvSpPr/>
          <p:nvPr/>
        </p:nvSpPr>
        <p:spPr>
          <a:xfrm>
            <a:off x="8135926" y="3429000"/>
            <a:ext cx="2296669" cy="185564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034636-A1DF-1202-5041-7A5EE98845C8}"/>
              </a:ext>
            </a:extLst>
          </p:cNvPr>
          <p:cNvSpPr txBox="1"/>
          <p:nvPr/>
        </p:nvSpPr>
        <p:spPr>
          <a:xfrm>
            <a:off x="7841293" y="299703"/>
            <a:ext cx="3745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Asphalt used for riding quality, no other purpose.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Project preceded slipform paving by 12-13 years</a:t>
            </a:r>
          </a:p>
        </p:txBody>
      </p:sp>
    </p:spTree>
    <p:extLst>
      <p:ext uri="{BB962C8B-B14F-4D97-AF65-F5344CB8AC3E}">
        <p14:creationId xmlns:p14="http://schemas.microsoft.com/office/powerpoint/2010/main" val="778005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John\Documents\JRH Documents\Pavements\RTA Matters\F1 research\F1 Geoff A photos\Warringah Fwy view -1.jpg">
            <a:extLst>
              <a:ext uri="{FF2B5EF4-FFF2-40B4-BE49-F238E27FC236}">
                <a16:creationId xmlns:a16="http://schemas.microsoft.com/office/drawing/2014/main" id="{367E7144-2BFE-1200-EA21-824D4E7E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25"/>
          <a:stretch>
            <a:fillRect/>
          </a:stretch>
        </p:blipFill>
        <p:spPr bwMode="auto">
          <a:xfrm>
            <a:off x="230075" y="958464"/>
            <a:ext cx="8434387" cy="475297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Ozroads: NSW Metroad 2">
            <a:extLst>
              <a:ext uri="{FF2B5EF4-FFF2-40B4-BE49-F238E27FC236}">
                <a16:creationId xmlns:a16="http://schemas.microsoft.com/office/drawing/2014/main" id="{ED91B6C8-DC99-A618-F1CE-6CC3129247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155" y="1682789"/>
            <a:ext cx="4405769" cy="330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455FD2-025A-EAFD-DD42-9BC1C7FF0B5F}"/>
              </a:ext>
            </a:extLst>
          </p:cNvPr>
          <p:cNvSpPr txBox="1"/>
          <p:nvPr/>
        </p:nvSpPr>
        <p:spPr>
          <a:xfrm>
            <a:off x="370390" y="208345"/>
            <a:ext cx="1159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Concrete shoulders later/now used as trafficked lanes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(AADT &gt; 200,000)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D52885-6BDD-EF79-FAD2-43B76C14D8CA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230725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6882-family-crest-English_002.gif">
            <a:extLst>
              <a:ext uri="{FF2B5EF4-FFF2-40B4-BE49-F238E27FC236}">
                <a16:creationId xmlns:a16="http://schemas.microsoft.com/office/drawing/2014/main" id="{3EC0EE16-7F07-FAA9-8DDA-9B63D88F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343971" y="5970077"/>
            <a:ext cx="617953" cy="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313E58-4303-EC09-E87B-8910915C6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666" y="1033375"/>
            <a:ext cx="5108480" cy="2319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7DE25B-2E56-C416-3CEE-2E85063D3D9A}"/>
              </a:ext>
            </a:extLst>
          </p:cNvPr>
          <p:cNvSpPr txBox="1"/>
          <p:nvPr/>
        </p:nvSpPr>
        <p:spPr>
          <a:xfrm>
            <a:off x="674978" y="85895"/>
            <a:ext cx="10347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Structural concrete shoulders have been standard for 40 years since 1983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Evolution in carriageway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BD8B4-6F47-1439-3DDC-DE8557A03288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38" t="-1617" b="10519"/>
          <a:stretch/>
        </p:blipFill>
        <p:spPr bwMode="auto">
          <a:xfrm>
            <a:off x="801666" y="3429000"/>
            <a:ext cx="6640857" cy="2832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45647B-8F8C-5FFE-80D3-D8DC46234CFB}"/>
              </a:ext>
            </a:extLst>
          </p:cNvPr>
          <p:cNvSpPr txBox="1"/>
          <p:nvPr/>
        </p:nvSpPr>
        <p:spPr>
          <a:xfrm>
            <a:off x="6096000" y="1033375"/>
            <a:ext cx="4753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1980s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Lane 3.7m, shoulder 3.0m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6F4EE-FD32-7FD6-7E45-DA55EFCD8185}"/>
              </a:ext>
            </a:extLst>
          </p:cNvPr>
          <p:cNvSpPr txBox="1"/>
          <p:nvPr/>
        </p:nvSpPr>
        <p:spPr>
          <a:xfrm>
            <a:off x="7636531" y="3352509"/>
            <a:ext cx="4016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Current drawing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Lane 3.5m, shoulder 2.5m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(paper ref 13)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70B3A-FA5D-0E6F-4D24-F7566B7F1789}"/>
              </a:ext>
            </a:extLst>
          </p:cNvPr>
          <p:cNvSpPr txBox="1"/>
          <p:nvPr/>
        </p:nvSpPr>
        <p:spPr>
          <a:xfrm>
            <a:off x="230075" y="6377651"/>
            <a:ext cx="364744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ASCP 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CONCRETE PAVEMENT CONFERENCE</a:t>
            </a:r>
          </a:p>
        </p:txBody>
      </p:sp>
    </p:spTree>
    <p:extLst>
      <p:ext uri="{BB962C8B-B14F-4D97-AF65-F5344CB8AC3E}">
        <p14:creationId xmlns:p14="http://schemas.microsoft.com/office/powerpoint/2010/main" val="904486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1352</Words>
  <Application>Microsoft Macintosh PowerPoint</Application>
  <PresentationFormat>Widescreen</PresentationFormat>
  <Paragraphs>210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Hodgkinson</dc:creator>
  <cp:lastModifiedBy>Alex Heidrich - HBM</cp:lastModifiedBy>
  <cp:revision>76</cp:revision>
  <dcterms:created xsi:type="dcterms:W3CDTF">2023-07-11T22:03:44Z</dcterms:created>
  <dcterms:modified xsi:type="dcterms:W3CDTF">2023-09-18T00:33:25Z</dcterms:modified>
</cp:coreProperties>
</file>