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4"/>
  </p:sldMasterIdLst>
  <p:notesMasterIdLst>
    <p:notesMasterId r:id="rId7"/>
  </p:notesMasterIdLst>
  <p:sldIdLst>
    <p:sldId id="275" r:id="rId5"/>
    <p:sldId id="276" r:id="rId6"/>
  </p:sldIdLst>
  <p:sldSz cx="6858000" cy="9906000" type="A4"/>
  <p:notesSz cx="7104063" cy="10234613"/>
  <p:embeddedFontLst>
    <p:embeddedFont>
      <p:font typeface="Sofia Pro Black" pitchFamily="2" charset="0"/>
      <p:regular r:id="rId8"/>
      <p:bold r:id="rId9"/>
      <p:italic r:id="rId10"/>
      <p:boldItalic r:id="rId11"/>
    </p:embeddedFont>
    <p:embeddedFont>
      <p:font typeface="Sofia Pro ExtraLight" panose="020B0000000000000000" pitchFamily="34" charset="0"/>
      <p:regular r:id="rId12"/>
      <p:italic r:id="rId13"/>
    </p:embeddedFont>
    <p:embeddedFont>
      <p:font typeface="Sofia Pro Light" pitchFamily="2" charset="0"/>
      <p:regular r:id="rId14"/>
      <p:bold r:id="rId15"/>
      <p:italic r:id="rId16"/>
    </p:embeddedFont>
    <p:embeddedFont>
      <p:font typeface="Sofia Pro Regular" pitchFamily="2" charset="0"/>
      <p:regular r:id="rId17"/>
      <p:italic r:id="rId18"/>
    </p:embeddedFont>
    <p:embeddedFont>
      <p:font typeface="Sofia Pro Semi Bold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1344" userDrawn="1">
          <p15:clr>
            <a:srgbClr val="A4A3A4"/>
          </p15:clr>
        </p15:guide>
        <p15:guide id="12" pos="890" userDrawn="1">
          <p15:clr>
            <a:srgbClr val="A4A3A4"/>
          </p15:clr>
        </p15:guide>
        <p15:guide id="13" orient="horz" pos="671" userDrawn="1">
          <p15:clr>
            <a:srgbClr val="A4A3A4"/>
          </p15:clr>
        </p15:guide>
        <p15:guide id="14" orient="horz" pos="4163" userDrawn="1">
          <p15:clr>
            <a:srgbClr val="A4A3A4"/>
          </p15:clr>
        </p15:guide>
        <p15:guide id="16" orient="horz" pos="57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5B0B"/>
    <a:srgbClr val="D76329"/>
    <a:srgbClr val="E46B2A"/>
    <a:srgbClr val="F4F5F1"/>
    <a:srgbClr val="F1F4EF"/>
    <a:srgbClr val="DDDFDF"/>
    <a:srgbClr val="E6E9EA"/>
    <a:srgbClr val="EDEEEA"/>
    <a:srgbClr val="DFDFDB"/>
    <a:srgbClr val="F8F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27"/>
  </p:normalViewPr>
  <p:slideViewPr>
    <p:cSldViewPr snapToObjects="1" showGuides="1">
      <p:cViewPr>
        <p:scale>
          <a:sx n="236" d="100"/>
          <a:sy n="236" d="100"/>
        </p:scale>
        <p:origin x="448" y="-9360"/>
      </p:cViewPr>
      <p:guideLst>
        <p:guide pos="1344"/>
        <p:guide pos="890"/>
        <p:guide orient="horz" pos="671"/>
        <p:guide orient="horz" pos="4163"/>
        <p:guide orient="horz" pos="5705"/>
      </p:guideLst>
    </p:cSldViewPr>
  </p:slideViewPr>
  <p:outlineViewPr>
    <p:cViewPr>
      <p:scale>
        <a:sx n="33" d="100"/>
        <a:sy n="33" d="100"/>
      </p:scale>
      <p:origin x="0" y="-20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28" d="100"/>
          <a:sy n="128" d="100"/>
        </p:scale>
        <p:origin x="38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8427" cy="513509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7" y="2"/>
            <a:ext cx="3078427" cy="513509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57FFB5B-5884-1F4F-B4FF-DDD12E376F5F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7438" y="1279525"/>
            <a:ext cx="238918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12"/>
            <a:ext cx="5683250" cy="402987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10"/>
            <a:ext cx="3078427" cy="513508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7" y="9721110"/>
            <a:ext cx="3078427" cy="513508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E6BC906-A568-844E-978D-CE2E4B2A0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5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828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839828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839828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839828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839828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839828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839828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839828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839828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BC906-A568-844E-978D-CE2E4B2A02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8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BC906-A568-844E-978D-CE2E4B2A02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CP_FLYER-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A69298C9-6DD0-4242-9C61-46E1E65827BC}"/>
              </a:ext>
            </a:extLst>
          </p:cNvPr>
          <p:cNvSpPr/>
          <p:nvPr userDrawn="1"/>
        </p:nvSpPr>
        <p:spPr>
          <a:xfrm>
            <a:off x="1628800" y="0"/>
            <a:ext cx="180000" cy="97788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FA5A0F-C199-DD4B-8DB6-B5D13D49BC6A}"/>
              </a:ext>
            </a:extLst>
          </p:cNvPr>
          <p:cNvSpPr/>
          <p:nvPr userDrawn="1"/>
        </p:nvSpPr>
        <p:spPr>
          <a:xfrm>
            <a:off x="-65730" y="9389739"/>
            <a:ext cx="7087569" cy="6749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53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5323C3-1A33-5F49-A73B-F29D638C180A}"/>
              </a:ext>
            </a:extLst>
          </p:cNvPr>
          <p:cNvSpPr txBox="1"/>
          <p:nvPr userDrawn="1"/>
        </p:nvSpPr>
        <p:spPr>
          <a:xfrm>
            <a:off x="2137308" y="9480565"/>
            <a:ext cx="4313240" cy="2218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1080"/>
              </a:lnSpc>
            </a:pPr>
            <a:r>
              <a:rPr lang="en-US" sz="700" b="0" i="0" dirty="0">
                <a:solidFill>
                  <a:schemeClr val="bg1"/>
                </a:solidFill>
                <a:latin typeface="Sofia Pro Light" pitchFamily="2" charset="77"/>
              </a:rPr>
              <a:t>Unit 5, 41-47 Five Islands Road, Port Kembla NSW 2505         1300 769 724</a:t>
            </a:r>
            <a:r>
              <a:rPr lang="en-US" sz="700" b="0" i="0" baseline="0" dirty="0">
                <a:solidFill>
                  <a:schemeClr val="bg1"/>
                </a:solidFill>
                <a:latin typeface="Sofia Pro Light" pitchFamily="2" charset="77"/>
              </a:rPr>
              <a:t> </a:t>
            </a:r>
            <a:endParaRPr lang="en-US" sz="700" b="0" i="0" dirty="0">
              <a:solidFill>
                <a:schemeClr val="bg1"/>
              </a:solidFill>
              <a:latin typeface="Sofia Pro Light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B24713-5895-3D4F-99E9-3C0C99A6BDB5}"/>
              </a:ext>
            </a:extLst>
          </p:cNvPr>
          <p:cNvSpPr txBox="1"/>
          <p:nvPr userDrawn="1"/>
        </p:nvSpPr>
        <p:spPr>
          <a:xfrm>
            <a:off x="2137308" y="9604228"/>
            <a:ext cx="4313240" cy="219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1080"/>
              </a:lnSpc>
            </a:pPr>
            <a:r>
              <a:rPr lang="en-US" sz="700" b="0" i="0" baseline="0" dirty="0">
                <a:solidFill>
                  <a:schemeClr val="bg1"/>
                </a:solidFill>
                <a:latin typeface="Sofia Pro Light" pitchFamily="2" charset="77"/>
              </a:rPr>
              <a:t> </a:t>
            </a:r>
            <a:r>
              <a:rPr lang="en-US" sz="700" b="0" i="0" baseline="0" dirty="0" err="1">
                <a:solidFill>
                  <a:schemeClr val="bg1"/>
                </a:solidFill>
                <a:latin typeface="Sofia Pro Light" pitchFamily="2" charset="77"/>
              </a:rPr>
              <a:t>exec@concretepavements.com.au</a:t>
            </a:r>
            <a:r>
              <a:rPr lang="en-US" sz="700" b="0" i="0" baseline="0" dirty="0">
                <a:solidFill>
                  <a:schemeClr val="bg1"/>
                </a:solidFill>
                <a:latin typeface="Sofia Pro Light" pitchFamily="2" charset="77"/>
              </a:rPr>
              <a:t>          </a:t>
            </a:r>
            <a:r>
              <a:rPr lang="en-US" sz="700" b="0" i="0" baseline="0" dirty="0" err="1">
                <a:solidFill>
                  <a:schemeClr val="bg1"/>
                </a:solidFill>
                <a:latin typeface="Sofia Pro Light" pitchFamily="2" charset="77"/>
              </a:rPr>
              <a:t>www.concretepavements.com.au</a:t>
            </a:r>
            <a:endParaRPr lang="en-US" sz="700" b="0" i="0" baseline="0" dirty="0">
              <a:solidFill>
                <a:schemeClr val="bg1"/>
              </a:solidFill>
              <a:latin typeface="Sofia Pro Light" pitchFamily="2" charset="77"/>
            </a:endParaRPr>
          </a:p>
        </p:txBody>
      </p:sp>
      <p:pic>
        <p:nvPicPr>
          <p:cNvPr id="51" name="Graphic 50" descr="Receiver">
            <a:extLst>
              <a:ext uri="{FF2B5EF4-FFF2-40B4-BE49-F238E27FC236}">
                <a16:creationId xmlns:a16="http://schemas.microsoft.com/office/drawing/2014/main" id="{4B269A1C-2E26-BB4F-A19F-03D8A3A5A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733256" y="9553761"/>
            <a:ext cx="90000" cy="90000"/>
          </a:xfrm>
          <a:prstGeom prst="rect">
            <a:avLst/>
          </a:prstGeom>
        </p:spPr>
      </p:pic>
      <p:pic>
        <p:nvPicPr>
          <p:cNvPr id="53" name="Graphic 52" descr="Envelope">
            <a:extLst>
              <a:ext uri="{FF2B5EF4-FFF2-40B4-BE49-F238E27FC236}">
                <a16:creationId xmlns:a16="http://schemas.microsoft.com/office/drawing/2014/main" id="{DF26F986-0F1B-4746-BA1B-B99D8757AF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4138" y="9683479"/>
            <a:ext cx="100800" cy="100800"/>
          </a:xfrm>
          <a:prstGeom prst="rect">
            <a:avLst/>
          </a:prstGeom>
        </p:spPr>
      </p:pic>
      <p:pic>
        <p:nvPicPr>
          <p:cNvPr id="55" name="Graphic 54" descr="World">
            <a:extLst>
              <a:ext uri="{FF2B5EF4-FFF2-40B4-BE49-F238E27FC236}">
                <a16:creationId xmlns:a16="http://schemas.microsoft.com/office/drawing/2014/main" id="{E3BDA9EC-BA27-0B49-B9FA-E8A50E77FAF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4896000" y="9688879"/>
            <a:ext cx="90000" cy="9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B4B96F2-A72A-7141-9463-5373609263F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404665" y="9522000"/>
            <a:ext cx="980726" cy="2885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CFD64-3D01-654E-ACC1-8E1650B75B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37308" y="2546498"/>
            <a:ext cx="4231043" cy="6670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848E0F-205A-654D-AF33-9F8DE5FA1788}"/>
              </a:ext>
            </a:extLst>
          </p:cNvPr>
          <p:cNvSpPr txBox="1"/>
          <p:nvPr userDrawn="1"/>
        </p:nvSpPr>
        <p:spPr>
          <a:xfrm>
            <a:off x="2740561" y="2446753"/>
            <a:ext cx="504057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 spc="-50" dirty="0">
                <a:solidFill>
                  <a:schemeClr val="bg1"/>
                </a:solidFill>
                <a:latin typeface="Sofia Pro ExtraLight" pitchFamily="2" charset="77"/>
              </a:rPr>
              <a:t>issue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A98489A-DA46-5243-8F85-A0218B81CFB3}"/>
              </a:ext>
            </a:extLst>
          </p:cNvPr>
          <p:cNvCxnSpPr>
            <a:cxnSpLocks/>
          </p:cNvCxnSpPr>
          <p:nvPr userDrawn="1"/>
        </p:nvCxnSpPr>
        <p:spPr>
          <a:xfrm>
            <a:off x="4016918" y="2705184"/>
            <a:ext cx="11567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370EFFD-8B89-5749-ABB3-14D6E3173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705" y="1524872"/>
            <a:ext cx="5878697" cy="615942"/>
          </a:xfrm>
        </p:spPr>
        <p:txBody>
          <a:bodyPr anchor="t">
            <a:normAutofit/>
          </a:bodyPr>
          <a:lstStyle>
            <a:lvl1pPr>
              <a:defRPr sz="2400" b="1" i="0">
                <a:latin typeface="Sofia Pro Black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16105E2-A672-CD4B-A768-3BC94705D4DC}"/>
              </a:ext>
            </a:extLst>
          </p:cNvPr>
          <p:cNvSpPr/>
          <p:nvPr userDrawn="1"/>
        </p:nvSpPr>
        <p:spPr>
          <a:xfrm>
            <a:off x="-65730" y="1242794"/>
            <a:ext cx="7023122" cy="10216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6B414EA-D3DD-0741-88CC-A19697EEB00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16632" y="402143"/>
            <a:ext cx="1363123" cy="6544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0F3D1A3-F6D0-BC47-BF61-CC7AF6758BCD}"/>
              </a:ext>
            </a:extLst>
          </p:cNvPr>
          <p:cNvSpPr/>
          <p:nvPr userDrawn="1"/>
        </p:nvSpPr>
        <p:spPr>
          <a:xfrm rot="16200000">
            <a:off x="1339718" y="301840"/>
            <a:ext cx="1331006" cy="264175"/>
          </a:xfrm>
          <a:prstGeom prst="rect">
            <a:avLst/>
          </a:prstGeom>
        </p:spPr>
        <p:txBody>
          <a:bodyPr wrap="square" lIns="0" rIns="0" bIns="0" anchor="b">
            <a:spAutoFit/>
          </a:bodyPr>
          <a:lstStyle/>
          <a:p>
            <a:pPr marL="0" indent="0">
              <a:lnSpc>
                <a:spcPts val="1660"/>
              </a:lnSpc>
              <a:tabLst>
                <a:tab pos="488950" algn="l"/>
              </a:tabLst>
            </a:pPr>
            <a:r>
              <a:rPr lang="en-US" sz="1800" b="1" spc="-50" dirty="0">
                <a:solidFill>
                  <a:schemeClr val="tx1"/>
                </a:solidFill>
                <a:latin typeface="Sofia Pro Black" pitchFamily="2" charset="77"/>
              </a:rPr>
              <a:t>COURSE</a:t>
            </a:r>
          </a:p>
        </p:txBody>
      </p:sp>
    </p:spTree>
    <p:extLst>
      <p:ext uri="{BB962C8B-B14F-4D97-AF65-F5344CB8AC3E}">
        <p14:creationId xmlns:p14="http://schemas.microsoft.com/office/powerpoint/2010/main" val="640343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No 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C6F59-41AD-574E-B56B-EF99D30CE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51" y="528027"/>
            <a:ext cx="5878698" cy="1913542"/>
          </a:xfrm>
        </p:spPr>
        <p:txBody>
          <a:bodyPr>
            <a:normAutofit/>
          </a:bodyPr>
          <a:lstStyle>
            <a:lvl1pPr>
              <a:lnSpc>
                <a:spcPts val="3340"/>
              </a:lnSpc>
              <a:defRPr sz="2400" b="1" i="0">
                <a:latin typeface="Sofia Pro Black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758ED-E7E9-2C40-B0A3-F822FAE4F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654" y="2718085"/>
            <a:ext cx="1795869" cy="63377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8E081-E654-3842-9E39-2BC43D058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47631" y="2718085"/>
            <a:ext cx="1762745" cy="63377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59249C0-1C99-4C41-8504-351D66FA0BD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72481" y="2718085"/>
            <a:ext cx="1795868" cy="63377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767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C6F59-41AD-574E-B56B-EF99D30CE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51" y="528029"/>
            <a:ext cx="5878698" cy="672166"/>
          </a:xfrm>
        </p:spPr>
        <p:txBody>
          <a:bodyPr>
            <a:normAutofit/>
          </a:bodyPr>
          <a:lstStyle>
            <a:lvl1pPr>
              <a:defRPr sz="2400" b="1" i="0">
                <a:latin typeface="Sofia Pro Black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758ED-E7E9-2C40-B0A3-F822FAE4F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654" y="1316388"/>
            <a:ext cx="1795869" cy="7739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8E081-E654-3842-9E39-2BC43D058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47631" y="1316388"/>
            <a:ext cx="1762745" cy="7739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59249C0-1C99-4C41-8504-351D66FA0BD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72481" y="1316388"/>
            <a:ext cx="1795868" cy="7739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186939-3EB6-F543-8781-E10A5DA438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49" y="60457"/>
            <a:ext cx="1661257" cy="49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27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5" userDrawn="1">
          <p15:clr>
            <a:srgbClr val="FBAE40"/>
          </p15:clr>
        </p15:guide>
        <p15:guide id="2" orient="horz" pos="536" userDrawn="1">
          <p15:clr>
            <a:srgbClr val="FBAE40"/>
          </p15:clr>
        </p15:guide>
        <p15:guide id="3" orient="horz" pos="82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ccent 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B8128-AC71-4C49-A39A-405C62968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54" y="2469516"/>
            <a:ext cx="5878697" cy="4121249"/>
          </a:xfrm>
        </p:spPr>
        <p:txBody>
          <a:bodyPr anchor="b">
            <a:normAutofit/>
          </a:bodyPr>
          <a:lstStyle>
            <a:lvl1pPr>
              <a:defRPr sz="4400" b="1" i="0" spc="-150" baseline="0">
                <a:ln w="12700">
                  <a:solidFill>
                    <a:schemeClr val="accent1"/>
                  </a:solidFill>
                </a:ln>
                <a:solidFill>
                  <a:schemeClr val="bg1"/>
                </a:solidFill>
                <a:latin typeface="Sofia Pro Black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CE02D-9BA9-EC4F-B108-E73A3D4A41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654" y="6937173"/>
            <a:ext cx="5878697" cy="1858354"/>
          </a:xfrm>
        </p:spPr>
        <p:txBody>
          <a:bodyPr>
            <a:normAutofit/>
          </a:bodyPr>
          <a:lstStyle>
            <a:lvl1pPr marL="0" indent="0" algn="l" defTabSz="457206" rtl="0" eaLnBrk="1" latinLnBrk="0" hangingPunct="1">
              <a:lnSpc>
                <a:spcPct val="100000"/>
              </a:lnSpc>
              <a:buNone/>
              <a:defRPr lang="en-US" sz="2800" kern="1200" dirty="0" smtClean="0">
                <a:solidFill>
                  <a:schemeClr val="accent1"/>
                </a:solidFill>
                <a:latin typeface="Sofia Pro Light" panose="020B0000000000000000" pitchFamily="34" charset="0"/>
                <a:ea typeface="+mn-ea"/>
                <a:cs typeface="+mn-cs"/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9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2882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603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323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0442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57647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17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C8C80-A80B-9B41-B261-460EDAB7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72" y="528027"/>
            <a:ext cx="5914701" cy="19135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818CC-D4D3-1E48-9361-1293C05B3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72" y="2428331"/>
            <a:ext cx="2901905" cy="11898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2" indent="0">
              <a:buNone/>
              <a:defRPr sz="1800" b="1"/>
            </a:lvl3pPr>
            <a:lvl4pPr marL="1371619" indent="0">
              <a:buNone/>
              <a:defRPr sz="1601" b="1"/>
            </a:lvl4pPr>
            <a:lvl5pPr marL="1828824" indent="0">
              <a:buNone/>
              <a:defRPr sz="1601" b="1"/>
            </a:lvl5pPr>
            <a:lvl6pPr marL="2286030" indent="0">
              <a:buNone/>
              <a:defRPr sz="1601" b="1"/>
            </a:lvl6pPr>
            <a:lvl7pPr marL="2743236" indent="0">
              <a:buNone/>
              <a:defRPr sz="1601" b="1"/>
            </a:lvl7pPr>
            <a:lvl8pPr marL="3200442" indent="0">
              <a:buNone/>
              <a:defRPr sz="1601" b="1"/>
            </a:lvl8pPr>
            <a:lvl9pPr marL="3657647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9D660-53E9-0F4A-A5DE-6A7529C33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72" y="3618228"/>
            <a:ext cx="2901905" cy="5322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908E3-EEB1-F546-8A48-50D22E10A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2205" y="2428331"/>
            <a:ext cx="2914866" cy="11898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2" indent="0">
              <a:buNone/>
              <a:defRPr sz="1800" b="1"/>
            </a:lvl3pPr>
            <a:lvl4pPr marL="1371619" indent="0">
              <a:buNone/>
              <a:defRPr sz="1601" b="1"/>
            </a:lvl4pPr>
            <a:lvl5pPr marL="1828824" indent="0">
              <a:buNone/>
              <a:defRPr sz="1601" b="1"/>
            </a:lvl5pPr>
            <a:lvl6pPr marL="2286030" indent="0">
              <a:buNone/>
              <a:defRPr sz="1601" b="1"/>
            </a:lvl6pPr>
            <a:lvl7pPr marL="2743236" indent="0">
              <a:buNone/>
              <a:defRPr sz="1601" b="1"/>
            </a:lvl7pPr>
            <a:lvl8pPr marL="3200442" indent="0">
              <a:buNone/>
              <a:defRPr sz="1601" b="1"/>
            </a:lvl8pPr>
            <a:lvl9pPr marL="3657647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688FE0-116F-6C46-A4E3-9F4504EAF4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2205" y="3618228"/>
            <a:ext cx="2914866" cy="5322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180519-6A40-594D-929C-AA3E84B8E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930" y="9180886"/>
            <a:ext cx="1543842" cy="528026"/>
          </a:xfrm>
          <a:prstGeom prst="rect">
            <a:avLst/>
          </a:prstGeom>
        </p:spPr>
        <p:txBody>
          <a:bodyPr/>
          <a:lstStyle/>
          <a:p>
            <a:fld id="{DCAB2FC3-129D-D24A-AEEF-B7EAA67005B2}" type="datetimeFigureOut">
              <a:rPr lang="en-US" smtClean="0"/>
              <a:t>2/3/25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02F231-BD40-204F-9434-A9F194FE8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121" y="9180886"/>
            <a:ext cx="2315763" cy="5280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FC62EC-0A06-C445-9A02-AE6860DB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229" y="9180886"/>
            <a:ext cx="1543842" cy="528026"/>
          </a:xfrm>
          <a:prstGeom prst="rect">
            <a:avLst/>
          </a:prstGeom>
        </p:spPr>
        <p:txBody>
          <a:bodyPr/>
          <a:lstStyle/>
          <a:p>
            <a:fld id="{7F67A4D4-1E79-8348-B4C8-A8BB86CE9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7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7ED3-9EC6-0F4F-8ACA-41685811C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9B67-C76A-3F4F-9140-49E781D5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930" y="9180886"/>
            <a:ext cx="1543842" cy="528026"/>
          </a:xfrm>
          <a:prstGeom prst="rect">
            <a:avLst/>
          </a:prstGeom>
        </p:spPr>
        <p:txBody>
          <a:bodyPr/>
          <a:lstStyle/>
          <a:p>
            <a:fld id="{DCAB2FC3-129D-D24A-AEEF-B7EAA67005B2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56E49-14B8-9540-9933-060B5915E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121" y="9180886"/>
            <a:ext cx="2315763" cy="5280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CC7C70-E8E9-D148-BD14-72DD82D5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229" y="9180886"/>
            <a:ext cx="1543842" cy="528026"/>
          </a:xfrm>
          <a:prstGeom prst="rect">
            <a:avLst/>
          </a:prstGeom>
        </p:spPr>
        <p:txBody>
          <a:bodyPr/>
          <a:lstStyle/>
          <a:p>
            <a:fld id="{7F67A4D4-1E79-8348-B4C8-A8BB86CE9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4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AA0D-5BA4-A142-B65E-7C0F5C94C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70" y="660402"/>
            <a:ext cx="2212072" cy="23121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3331C-C70D-6341-A92A-1A5D5C26E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868" y="1426700"/>
            <a:ext cx="3472205" cy="70393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9DC8B-9C97-2A4D-9F70-69C3AB4ED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70" y="2972536"/>
            <a:ext cx="2212072" cy="5505294"/>
          </a:xfrm>
        </p:spPr>
        <p:txBody>
          <a:bodyPr/>
          <a:lstStyle>
            <a:lvl1pPr marL="0" indent="0">
              <a:buNone/>
              <a:defRPr sz="1601"/>
            </a:lvl1pPr>
            <a:lvl2pPr marL="457206" indent="0">
              <a:buNone/>
              <a:defRPr sz="1400"/>
            </a:lvl2pPr>
            <a:lvl3pPr marL="914412" indent="0">
              <a:buNone/>
              <a:defRPr sz="1200"/>
            </a:lvl3pPr>
            <a:lvl4pPr marL="1371619" indent="0">
              <a:buNone/>
              <a:defRPr sz="1000"/>
            </a:lvl4pPr>
            <a:lvl5pPr marL="1828824" indent="0">
              <a:buNone/>
              <a:defRPr sz="1000"/>
            </a:lvl5pPr>
            <a:lvl6pPr marL="2286030" indent="0">
              <a:buNone/>
              <a:defRPr sz="1000"/>
            </a:lvl6pPr>
            <a:lvl7pPr marL="2743236" indent="0">
              <a:buNone/>
              <a:defRPr sz="1000"/>
            </a:lvl7pPr>
            <a:lvl8pPr marL="3200442" indent="0">
              <a:buNone/>
              <a:defRPr sz="1000"/>
            </a:lvl8pPr>
            <a:lvl9pPr marL="365764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61D0D-11F6-8646-8BE3-F8FEA6E2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930" y="9180886"/>
            <a:ext cx="1543842" cy="528026"/>
          </a:xfrm>
          <a:prstGeom prst="rect">
            <a:avLst/>
          </a:prstGeom>
        </p:spPr>
        <p:txBody>
          <a:bodyPr/>
          <a:lstStyle/>
          <a:p>
            <a:fld id="{DCAB2FC3-129D-D24A-AEEF-B7EAA67005B2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08060-8C06-6840-815D-3F60C851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121" y="9180886"/>
            <a:ext cx="2315763" cy="5280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0D7F5-870E-8C41-9CF0-65475CC9B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229" y="9180886"/>
            <a:ext cx="1543842" cy="528026"/>
          </a:xfrm>
          <a:prstGeom prst="rect">
            <a:avLst/>
          </a:prstGeom>
        </p:spPr>
        <p:txBody>
          <a:bodyPr/>
          <a:lstStyle/>
          <a:p>
            <a:fld id="{7F67A4D4-1E79-8348-B4C8-A8BB86CE9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1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6A4A4-3953-6944-9FF4-909349B89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70" y="660402"/>
            <a:ext cx="2212072" cy="23121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DB09FC-ADE7-3545-B69D-52EC160DBB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4868" y="1426700"/>
            <a:ext cx="3472205" cy="7039364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2" indent="0">
              <a:buNone/>
              <a:defRPr sz="2400"/>
            </a:lvl3pPr>
            <a:lvl4pPr marL="1371619" indent="0">
              <a:buNone/>
              <a:defRPr sz="2000"/>
            </a:lvl4pPr>
            <a:lvl5pPr marL="1828824" indent="0">
              <a:buNone/>
              <a:defRPr sz="2000"/>
            </a:lvl5pPr>
            <a:lvl6pPr marL="2286030" indent="0">
              <a:buNone/>
              <a:defRPr sz="2000"/>
            </a:lvl6pPr>
            <a:lvl7pPr marL="2743236" indent="0">
              <a:buNone/>
              <a:defRPr sz="2000"/>
            </a:lvl7pPr>
            <a:lvl8pPr marL="3200442" indent="0">
              <a:buNone/>
              <a:defRPr sz="2000"/>
            </a:lvl8pPr>
            <a:lvl9pPr marL="3657647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5BFDB-F9E8-314D-998E-10E1FA5CF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70" y="2972536"/>
            <a:ext cx="2212072" cy="5505294"/>
          </a:xfrm>
        </p:spPr>
        <p:txBody>
          <a:bodyPr/>
          <a:lstStyle>
            <a:lvl1pPr marL="0" indent="0">
              <a:buNone/>
              <a:defRPr sz="1601"/>
            </a:lvl1pPr>
            <a:lvl2pPr marL="457206" indent="0">
              <a:buNone/>
              <a:defRPr sz="1400"/>
            </a:lvl2pPr>
            <a:lvl3pPr marL="914412" indent="0">
              <a:buNone/>
              <a:defRPr sz="1200"/>
            </a:lvl3pPr>
            <a:lvl4pPr marL="1371619" indent="0">
              <a:buNone/>
              <a:defRPr sz="1000"/>
            </a:lvl4pPr>
            <a:lvl5pPr marL="1828824" indent="0">
              <a:buNone/>
              <a:defRPr sz="1000"/>
            </a:lvl5pPr>
            <a:lvl6pPr marL="2286030" indent="0">
              <a:buNone/>
              <a:defRPr sz="1000"/>
            </a:lvl6pPr>
            <a:lvl7pPr marL="2743236" indent="0">
              <a:buNone/>
              <a:defRPr sz="1000"/>
            </a:lvl7pPr>
            <a:lvl8pPr marL="3200442" indent="0">
              <a:buNone/>
              <a:defRPr sz="1000"/>
            </a:lvl8pPr>
            <a:lvl9pPr marL="365764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C24C3-7D12-5946-AB2E-3C425295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930" y="9180886"/>
            <a:ext cx="1543842" cy="528026"/>
          </a:xfrm>
          <a:prstGeom prst="rect">
            <a:avLst/>
          </a:prstGeom>
        </p:spPr>
        <p:txBody>
          <a:bodyPr/>
          <a:lstStyle/>
          <a:p>
            <a:fld id="{DCAB2FC3-129D-D24A-AEEF-B7EAA67005B2}" type="datetimeFigureOut">
              <a:rPr lang="en-US" smtClean="0"/>
              <a:t>2/3/25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354CC-CBBD-9743-AF83-A150F876A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121" y="9180886"/>
            <a:ext cx="2315763" cy="5280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AFC5D-282D-AB47-9AD8-1E5AE8CE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229" y="9180886"/>
            <a:ext cx="1543842" cy="528026"/>
          </a:xfrm>
          <a:prstGeom prst="rect">
            <a:avLst/>
          </a:prstGeom>
        </p:spPr>
        <p:txBody>
          <a:bodyPr/>
          <a:lstStyle/>
          <a:p>
            <a:fld id="{7F67A4D4-1E79-8348-B4C8-A8BB86CE9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4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5C881D-BA22-AB4E-B82C-92A4F0CA3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32" y="528027"/>
            <a:ext cx="5916141" cy="19135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A980F-4F44-B543-AA1D-3324E6219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932" y="2637188"/>
            <a:ext cx="5916141" cy="1627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1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84" r:id="rId2"/>
    <p:sldLayoutId id="2147483686" r:id="rId3"/>
    <p:sldLayoutId id="2147483675" r:id="rId4"/>
    <p:sldLayoutId id="2147483677" r:id="rId5"/>
    <p:sldLayoutId id="2147483678" r:id="rId6"/>
    <p:sldLayoutId id="2147483680" r:id="rId7"/>
    <p:sldLayoutId id="2147483681" r:id="rId8"/>
  </p:sldLayoutIdLst>
  <p:txStyles>
    <p:titleStyle>
      <a:lvl1pPr algn="l" defTabSz="914412" rtl="0" eaLnBrk="1" latinLnBrk="0" hangingPunct="1">
        <a:lnSpc>
          <a:spcPct val="100000"/>
        </a:lnSpc>
        <a:spcBef>
          <a:spcPts val="4200"/>
        </a:spcBef>
        <a:buNone/>
        <a:defRPr sz="2400" b="1" i="0" kern="1200" spc="-100" baseline="0">
          <a:solidFill>
            <a:schemeClr val="tx1"/>
          </a:solidFill>
          <a:latin typeface="Sofia Pro Black" pitchFamily="2" charset="77"/>
          <a:ea typeface="+mj-ea"/>
          <a:cs typeface="+mj-cs"/>
        </a:defRPr>
      </a:lvl1pPr>
    </p:titleStyle>
    <p:bodyStyle>
      <a:lvl1pPr marL="228604" indent="-228604" algn="l" defTabSz="914412" rtl="0" eaLnBrk="1" latinLnBrk="0" hangingPunct="1">
        <a:lnSpc>
          <a:spcPts val="1100"/>
        </a:lnSpc>
        <a:spcBef>
          <a:spcPts val="0"/>
        </a:spcBef>
        <a:spcAft>
          <a:spcPts val="1200"/>
        </a:spcAft>
        <a:buFontTx/>
        <a:buBlip>
          <a:blip r:embed="rId10"/>
        </a:buBlip>
        <a:defRPr sz="820" b="0" i="0" kern="1200" spc="0" baseline="0">
          <a:solidFill>
            <a:schemeClr val="tx1"/>
          </a:solidFill>
          <a:latin typeface="Sofia Pro ExtraLight" pitchFamily="2" charset="77"/>
          <a:ea typeface="+mn-ea"/>
          <a:cs typeface="+mn-cs"/>
        </a:defRPr>
      </a:lvl1pPr>
      <a:lvl2pPr marL="685809" indent="-228604" algn="l" defTabSz="914412" rtl="0" eaLnBrk="1" latinLnBrk="0" hangingPunct="1">
        <a:lnSpc>
          <a:spcPts val="1100"/>
        </a:lnSpc>
        <a:spcBef>
          <a:spcPts val="0"/>
        </a:spcBef>
        <a:spcAft>
          <a:spcPts val="400"/>
        </a:spcAft>
        <a:buFontTx/>
        <a:buBlip>
          <a:blip r:embed="rId10"/>
        </a:buBlip>
        <a:defRPr sz="1000" b="1" i="0" kern="1200" baseline="0">
          <a:solidFill>
            <a:schemeClr val="tx1"/>
          </a:solidFill>
          <a:latin typeface="Sofia Pro Black" pitchFamily="2" charset="77"/>
          <a:ea typeface="+mn-ea"/>
          <a:cs typeface="+mn-cs"/>
        </a:defRPr>
      </a:lvl2pPr>
      <a:lvl3pPr marL="1143016" indent="-228604" algn="l" defTabSz="914412" rtl="0" eaLnBrk="1" latinLnBrk="0" hangingPunct="1">
        <a:lnSpc>
          <a:spcPts val="1100"/>
        </a:lnSpc>
        <a:spcBef>
          <a:spcPts val="0"/>
        </a:spcBef>
        <a:spcAft>
          <a:spcPts val="200"/>
        </a:spcAft>
        <a:buFontTx/>
        <a:buBlip>
          <a:blip r:embed="rId10"/>
        </a:buBlip>
        <a:defRPr sz="899" b="1" i="0" kern="1200" spc="0" baseline="0">
          <a:solidFill>
            <a:schemeClr val="tx1"/>
          </a:solidFill>
          <a:latin typeface="Sofia Pro Black" pitchFamily="2" charset="77"/>
          <a:ea typeface="+mn-ea"/>
          <a:cs typeface="+mn-cs"/>
        </a:defRPr>
      </a:lvl3pPr>
      <a:lvl4pPr marL="1600221" indent="-228604" algn="l" defTabSz="914412" rtl="0" eaLnBrk="1" latinLnBrk="0" hangingPunct="1">
        <a:lnSpc>
          <a:spcPts val="1100"/>
        </a:lnSpc>
        <a:spcBef>
          <a:spcPts val="0"/>
        </a:spcBef>
        <a:spcAft>
          <a:spcPts val="1200"/>
        </a:spcAft>
        <a:buFontTx/>
        <a:buBlip>
          <a:blip r:embed="rId10"/>
        </a:buBlip>
        <a:defRPr sz="820" b="0" i="0" kern="1200" spc="0" baseline="0">
          <a:solidFill>
            <a:schemeClr val="accent6"/>
          </a:solidFill>
          <a:latin typeface="Sofia Pro Light" pitchFamily="2" charset="77"/>
          <a:ea typeface="+mn-ea"/>
          <a:cs typeface="+mn-cs"/>
        </a:defRPr>
      </a:lvl4pPr>
      <a:lvl5pPr marL="2057426" indent="-228604" algn="l" defTabSz="914412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700" b="0" i="0" kern="1200">
          <a:solidFill>
            <a:schemeClr val="tx1"/>
          </a:solidFill>
          <a:latin typeface="Sofia Pro ExtraLight" pitchFamily="2" charset="77"/>
          <a:ea typeface="+mn-ea"/>
          <a:cs typeface="+mn-cs"/>
        </a:defRPr>
      </a:lvl5pPr>
      <a:lvl6pPr marL="2514633" indent="-228604" algn="l" defTabSz="9144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9" indent="-228604" algn="l" defTabSz="9144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6" indent="-228604" algn="l" defTabSz="9144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51" indent="-228604" algn="l" defTabSz="9144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2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9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4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0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6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2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7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8" userDrawn="1">
          <p15:clr>
            <a:srgbClr val="F26B43"/>
          </p15:clr>
        </p15:guide>
        <p15:guide id="2" pos="4012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pos="2716" userDrawn="1">
          <p15:clr>
            <a:srgbClr val="F26B43"/>
          </p15:clr>
        </p15:guide>
        <p15:guide id="5" pos="2251" userDrawn="1">
          <p15:clr>
            <a:srgbClr val="5ACBF0"/>
          </p15:clr>
        </p15:guide>
        <p15:guide id="6" pos="2069" userDrawn="1">
          <p15:clr>
            <a:srgbClr val="5ACBF0"/>
          </p15:clr>
        </p15:guide>
        <p15:guide id="7" pos="1440" userDrawn="1">
          <p15:clr>
            <a:srgbClr val="F26B43"/>
          </p15:clr>
        </p15:guide>
        <p15:guide id="13" pos="2715" userDrawn="1">
          <p15:clr>
            <a:srgbClr val="F26B43"/>
          </p15:clr>
        </p15:guide>
        <p15:guide id="14" pos="1605" userDrawn="1">
          <p15:clr>
            <a:srgbClr val="F26B43"/>
          </p15:clr>
        </p15:guide>
        <p15:guide id="15" pos="4320" userDrawn="1">
          <p15:clr>
            <a:srgbClr val="F26B43"/>
          </p15:clr>
        </p15:guide>
        <p15:guide id="16" userDrawn="1">
          <p15:clr>
            <a:srgbClr val="F26B43"/>
          </p15:clr>
        </p15:guide>
        <p15:guide id="20" orient="horz" pos="3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ncretepavements.com.au/events/ascp-jointing-and-structural-detailing-09-10jun2021/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hyperlink" Target="https://concretepavements.com.au/Events/EventDetails.aspx?EventID=213" TargetMode="Externa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hyperlink" Target="https://concretepavements.com.au/events/ascp-jointing-and-structural-detailing-2021-waiting/?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concretepavements.com.au/events/ascp-jointing-and-structural-detailing-dec2021/" TargetMode="External"/><Relationship Id="rId4" Type="http://schemas.openxmlformats.org/officeDocument/2006/relationships/image" Target="../media/image3.svg"/><Relationship Id="rId9" Type="http://schemas.openxmlformats.org/officeDocument/2006/relationships/hyperlink" Target="https://concretepavements.com.au/events/ascp-jointing-and-structural-detailing-feb2022-copy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ncretepavements.com.au/events/ascp-jointing-and-structural-detailing-feb2022-copy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concretepavements.com.au/events/ascp-jointing-and-structural-detailing-09-10jun202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hyperlink" Target="https://concretepavements.com.au/Events/EventDetails.aspx?EventID=207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3.svg"/><Relationship Id="rId9" Type="http://schemas.openxmlformats.org/officeDocument/2006/relationships/hyperlink" Target="https://concretepavements.com.au/events/ascp-jointing-and-structural-detailing-dec202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B51256-7142-564A-96B8-AAB3EEBE2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3595319"/>
            <a:ext cx="2015480" cy="4896544"/>
          </a:xfrm>
        </p:spPr>
        <p:txBody>
          <a:bodyPr lIns="0">
            <a:normAutofit/>
          </a:bodyPr>
          <a:lstStyle/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en-US" sz="1200" dirty="0"/>
              <a:t>pavement designers</a:t>
            </a:r>
          </a:p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en-US" sz="1200" dirty="0"/>
              <a:t>specifiers</a:t>
            </a:r>
          </a:p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en-US" sz="1200" dirty="0"/>
              <a:t>surveillance staff</a:t>
            </a:r>
          </a:p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en-US" sz="1200" dirty="0"/>
              <a:t>project verification staff</a:t>
            </a:r>
          </a:p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en-US" sz="1200" dirty="0"/>
              <a:t>supervisors</a:t>
            </a:r>
          </a:p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en-US" sz="1200" dirty="0"/>
              <a:t>paving staff</a:t>
            </a:r>
          </a:p>
          <a:p>
            <a:pPr marL="0" indent="0">
              <a:lnSpc>
                <a:spcPts val="1400"/>
              </a:lnSpc>
              <a:spcAft>
                <a:spcPts val="300"/>
              </a:spcAft>
              <a:buNone/>
            </a:pPr>
            <a:endParaRPr lang="en-US" dirty="0"/>
          </a:p>
          <a:p>
            <a:pPr marL="0" indent="0">
              <a:lnSpc>
                <a:spcPct val="130000"/>
              </a:lnSpc>
              <a:spcAft>
                <a:spcPts val="300"/>
              </a:spcAft>
              <a:buNone/>
            </a:pPr>
            <a:r>
              <a:rPr lang="en-US" sz="1000" dirty="0">
                <a:latin typeface="Sofia Pro Black" pitchFamily="2" charset="77"/>
              </a:rPr>
              <a:t>TO REGISTER</a:t>
            </a:r>
          </a:p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sz="1000" dirty="0"/>
              <a:t>All registrations must be made through the ASCP website.  </a:t>
            </a:r>
          </a:p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sz="1000" dirty="0"/>
              <a:t>Fees must be paid not later than 5 weekdays prior to the course date. </a:t>
            </a:r>
          </a:p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sz="1000" dirty="0"/>
              <a:t>No refunds for cancellations made after 5 weekdays prior to the course date, but substitute attendee will be accepted</a:t>
            </a:r>
            <a:r>
              <a:rPr lang="en-US" dirty="0"/>
              <a:t>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B7B6B58-1A7E-B942-98B6-96F13B8800F3}"/>
              </a:ext>
            </a:extLst>
          </p:cNvPr>
          <p:cNvSpPr txBox="1">
            <a:spLocks/>
          </p:cNvSpPr>
          <p:nvPr/>
        </p:nvSpPr>
        <p:spPr>
          <a:xfrm>
            <a:off x="475535" y="1395525"/>
            <a:ext cx="5880100" cy="767804"/>
          </a:xfrm>
          <a:prstGeom prst="rect">
            <a:avLst/>
          </a:prstGeom>
        </p:spPr>
        <p:txBody>
          <a:bodyPr lIns="0" tIns="72000" rIns="0" bIns="72000" anchor="t">
            <a:normAutofit/>
          </a:bodyPr>
          <a:lstStyle>
            <a:lvl1pPr algn="l" defTabSz="914412" rtl="0" eaLnBrk="1" latinLnBrk="0" hangingPunct="1">
              <a:lnSpc>
                <a:spcPct val="100000"/>
              </a:lnSpc>
              <a:spcBef>
                <a:spcPts val="4200"/>
              </a:spcBef>
              <a:buNone/>
              <a:defRPr sz="2800" b="1" i="0" kern="1200" spc="-50" baseline="0">
                <a:solidFill>
                  <a:schemeClr val="tx1"/>
                </a:solidFill>
                <a:latin typeface="Sofia Pro Condensed Black" panose="020B0000000000000000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640"/>
              </a:lnSpc>
              <a:spcBef>
                <a:spcPts val="0"/>
              </a:spcBef>
            </a:pPr>
            <a:r>
              <a:rPr lang="en-US" sz="2400" spc="-100" dirty="0">
                <a:solidFill>
                  <a:schemeClr val="bg1"/>
                </a:solidFill>
                <a:latin typeface="Sofia Pro Black" pitchFamily="2" charset="77"/>
              </a:rPr>
              <a:t>JOINTING &amp; STRUCTURAL DETAILING</a:t>
            </a:r>
          </a:p>
          <a:p>
            <a:pPr algn="ctr">
              <a:lnSpc>
                <a:spcPts val="1740"/>
              </a:lnSpc>
              <a:spcBef>
                <a:spcPts val="0"/>
              </a:spcBef>
            </a:pPr>
            <a:r>
              <a:rPr lang="en-US" sz="1400" b="0" spc="-30" dirty="0">
                <a:solidFill>
                  <a:schemeClr val="bg1"/>
                </a:solidFill>
                <a:latin typeface="Sofia Pro Light" pitchFamily="2" charset="77"/>
                <a:ea typeface="+mn-ea"/>
                <a:cs typeface="+mn-cs"/>
              </a:rPr>
              <a:t>FOR CONCRETE PAVEMENTS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AA4A66-618A-B947-9E74-477895605221}"/>
              </a:ext>
            </a:extLst>
          </p:cNvPr>
          <p:cNvSpPr/>
          <p:nvPr/>
        </p:nvSpPr>
        <p:spPr>
          <a:xfrm>
            <a:off x="340725" y="4432751"/>
            <a:ext cx="1682470" cy="23339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ts val="1120"/>
              </a:lnSpc>
              <a:spcAft>
                <a:spcPts val="800"/>
              </a:spcAft>
            </a:pPr>
            <a:endParaRPr lang="en-AU" sz="900" b="1" dirty="0">
              <a:solidFill>
                <a:schemeClr val="bg1"/>
              </a:solidFill>
              <a:latin typeface="Sofia Pro Semi Bold" panose="020B00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4E5DCC-B2FD-F04A-A344-896D19DFDA96}"/>
              </a:ext>
            </a:extLst>
          </p:cNvPr>
          <p:cNvSpPr/>
          <p:nvPr/>
        </p:nvSpPr>
        <p:spPr>
          <a:xfrm>
            <a:off x="3119476" y="200472"/>
            <a:ext cx="3405868" cy="684803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algn="r">
              <a:lnSpc>
                <a:spcPts val="1120"/>
              </a:lnSpc>
              <a:spcAft>
                <a:spcPts val="300"/>
              </a:spcAft>
            </a:pPr>
            <a:r>
              <a:rPr lang="en-US" sz="820" dirty="0">
                <a:solidFill>
                  <a:schemeClr val="accent1"/>
                </a:solidFill>
                <a:latin typeface="Sofia Pro Semi Bold" panose="020B0000000000000000" pitchFamily="34" charset="0"/>
              </a:rPr>
              <a:t>COURSE ENQUIRIES</a:t>
            </a:r>
          </a:p>
          <a:p>
            <a:pPr algn="r">
              <a:lnSpc>
                <a:spcPts val="1120"/>
              </a:lnSpc>
            </a:pPr>
            <a:r>
              <a:rPr lang="en-US" sz="820" dirty="0">
                <a:solidFill>
                  <a:schemeClr val="tx2">
                    <a:lumMod val="50000"/>
                  </a:schemeClr>
                </a:solidFill>
                <a:latin typeface="Sofia Pro ExtraLight" pitchFamily="2" charset="77"/>
              </a:rPr>
              <a:t>Craig Heidrich, Executive Director</a:t>
            </a:r>
          </a:p>
          <a:p>
            <a:pPr algn="r">
              <a:lnSpc>
                <a:spcPts val="1120"/>
              </a:lnSpc>
            </a:pPr>
            <a:r>
              <a:rPr lang="en-US" sz="820" dirty="0">
                <a:solidFill>
                  <a:schemeClr val="tx2">
                    <a:lumMod val="50000"/>
                  </a:schemeClr>
                </a:solidFill>
                <a:latin typeface="Sofia Pro ExtraLight" pitchFamily="2" charset="77"/>
              </a:rPr>
              <a:t>      1300 769 724</a:t>
            </a:r>
          </a:p>
          <a:p>
            <a:pPr algn="r">
              <a:lnSpc>
                <a:spcPts val="1120"/>
              </a:lnSpc>
            </a:pPr>
            <a:r>
              <a:rPr lang="en-US" sz="820" dirty="0" err="1">
                <a:solidFill>
                  <a:schemeClr val="tx2"/>
                </a:solidFill>
                <a:latin typeface="Sofia Pro ExtraLight" pitchFamily="2" charset="77"/>
              </a:rPr>
              <a:t>exec@concretepavements.com.au</a:t>
            </a:r>
            <a:endParaRPr lang="en-US" sz="820" dirty="0">
              <a:solidFill>
                <a:schemeClr val="tx2"/>
              </a:solidFill>
              <a:latin typeface="Sofia Pro ExtraLight" pitchFamily="2" charset="77"/>
            </a:endParaRPr>
          </a:p>
        </p:txBody>
      </p:sp>
      <p:pic>
        <p:nvPicPr>
          <p:cNvPr id="50" name="Graphic 49" descr="Receiver">
            <a:extLst>
              <a:ext uri="{FF2B5EF4-FFF2-40B4-BE49-F238E27FC236}">
                <a16:creationId xmlns:a16="http://schemas.microsoft.com/office/drawing/2014/main" id="{56FB7A39-5FC8-F340-89CD-12CFF8F95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805264" y="584764"/>
            <a:ext cx="90000" cy="90000"/>
          </a:xfrm>
          <a:prstGeom prst="rect">
            <a:avLst/>
          </a:prstGeom>
        </p:spPr>
      </p:pic>
      <p:pic>
        <p:nvPicPr>
          <p:cNvPr id="51" name="Graphic 50" descr="Envelope">
            <a:extLst>
              <a:ext uri="{FF2B5EF4-FFF2-40B4-BE49-F238E27FC236}">
                <a16:creationId xmlns:a16="http://schemas.microsoft.com/office/drawing/2014/main" id="{EF21BA23-56E6-A543-A6D9-AD4FDEA68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21610" y="730996"/>
            <a:ext cx="100800" cy="100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85DA742-6E60-3444-98FA-CFE7BA657F21}"/>
              </a:ext>
            </a:extLst>
          </p:cNvPr>
          <p:cNvSpPr/>
          <p:nvPr/>
        </p:nvSpPr>
        <p:spPr>
          <a:xfrm>
            <a:off x="5589240" y="884048"/>
            <a:ext cx="936104" cy="22313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 b="1" spc="-30" dirty="0">
                <a:solidFill>
                  <a:schemeClr val="bg1"/>
                </a:solidFill>
                <a:latin typeface="Sofia Pro Semi Bold" panose="020B0000000000000000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HERE</a:t>
            </a:r>
            <a:endParaRPr lang="en-US" sz="800" b="1" spc="-30" dirty="0">
              <a:solidFill>
                <a:schemeClr val="bg1"/>
              </a:solidFill>
              <a:latin typeface="Sofia Pro Semi Bold" panose="020B0000000000000000" pitchFamily="34" charset="0"/>
            </a:endParaRPr>
          </a:p>
        </p:txBody>
      </p:sp>
      <p:sp>
        <p:nvSpPr>
          <p:cNvPr id="54" name="Rectangle 53">
            <a:hlinkClick r:id="rId8"/>
            <a:extLst>
              <a:ext uri="{FF2B5EF4-FFF2-40B4-BE49-F238E27FC236}">
                <a16:creationId xmlns:a16="http://schemas.microsoft.com/office/drawing/2014/main" id="{3BB58C24-E9DB-1F4E-9F4D-D24468F90E2E}"/>
              </a:ext>
            </a:extLst>
          </p:cNvPr>
          <p:cNvSpPr/>
          <p:nvPr/>
        </p:nvSpPr>
        <p:spPr>
          <a:xfrm>
            <a:off x="2134344" y="7490331"/>
            <a:ext cx="936104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20"/>
              </a:lnSpc>
            </a:pPr>
            <a:r>
              <a:rPr lang="en-US" sz="800" spc="-30" dirty="0">
                <a:solidFill>
                  <a:schemeClr val="bg1"/>
                </a:solidFill>
                <a:latin typeface="Sofia Pro Semi Bold" panose="020B0000000000000000" pitchFamily="34" charset="0"/>
                <a:hlinkClick r:id="rId9"/>
              </a:rPr>
              <a:t>REGISTER HERE</a:t>
            </a:r>
            <a:endParaRPr lang="en-US" sz="800" spc="-30" dirty="0">
              <a:solidFill>
                <a:schemeClr val="bg1"/>
              </a:solidFill>
              <a:latin typeface="Sofia Pro Semi Bold" panose="020B0000000000000000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8A7BB7-1763-3141-B973-6F11DC5E2CF1}"/>
              </a:ext>
            </a:extLst>
          </p:cNvPr>
          <p:cNvCxnSpPr>
            <a:cxnSpLocks/>
          </p:cNvCxnSpPr>
          <p:nvPr/>
        </p:nvCxnSpPr>
        <p:spPr>
          <a:xfrm>
            <a:off x="-115200" y="2793600"/>
            <a:ext cx="180365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C09E9E3-AEB8-6D4A-AC7D-4BD9475C4340}"/>
              </a:ext>
            </a:extLst>
          </p:cNvPr>
          <p:cNvSpPr/>
          <p:nvPr/>
        </p:nvSpPr>
        <p:spPr>
          <a:xfrm>
            <a:off x="333682" y="3512840"/>
            <a:ext cx="1079193" cy="1047804"/>
          </a:xfrm>
          <a:prstGeom prst="rect">
            <a:avLst/>
          </a:prstGeom>
          <a:noFill/>
        </p:spPr>
        <p:txBody>
          <a:bodyPr wrap="none" lIns="0" tIns="180000" rIns="0">
            <a:noAutofit/>
          </a:bodyPr>
          <a:lstStyle/>
          <a:p>
            <a:pPr marL="177800" indent="-177800" algn="r">
              <a:lnSpc>
                <a:spcPts val="1100"/>
              </a:lnSpc>
            </a:pPr>
            <a:r>
              <a:rPr lang="en-AU" sz="800" dirty="0">
                <a:latin typeface="Sofia Pro Black" panose="020B0000000000000000" pitchFamily="34" charset="0"/>
              </a:rPr>
              <a:t>LOCATION</a:t>
            </a:r>
          </a:p>
          <a:p>
            <a:pPr marL="177800" indent="-177800" algn="r">
              <a:lnSpc>
                <a:spcPts val="1100"/>
              </a:lnSpc>
            </a:pPr>
            <a:endParaRPr lang="en-AU" sz="900" b="1" dirty="0">
              <a:latin typeface="Sofia Pro Semi Bold" panose="020B0000000000000000" pitchFamily="34" charset="0"/>
            </a:endParaRPr>
          </a:p>
          <a:p>
            <a:pPr marL="177800" indent="-177800" algn="r">
              <a:lnSpc>
                <a:spcPts val="1100"/>
              </a:lnSpc>
            </a:pPr>
            <a:r>
              <a:rPr lang="en-AU" sz="820" dirty="0">
                <a:latin typeface="Sofia Pro ExtraLight" pitchFamily="2" charset="77"/>
              </a:rPr>
              <a:t>Online or </a:t>
            </a:r>
          </a:p>
          <a:p>
            <a:pPr marL="177800" indent="-177800" algn="r">
              <a:lnSpc>
                <a:spcPts val="1100"/>
              </a:lnSpc>
            </a:pPr>
            <a:r>
              <a:rPr lang="en-AU" sz="820" dirty="0">
                <a:latin typeface="Sofia Pro ExtraLight" pitchFamily="2" charset="77"/>
              </a:rPr>
              <a:t>Face-to-Face course</a:t>
            </a:r>
          </a:p>
          <a:p>
            <a:pPr marL="177800" indent="-177800" algn="r">
              <a:lnSpc>
                <a:spcPts val="1100"/>
              </a:lnSpc>
            </a:pPr>
            <a:endParaRPr lang="en-AU" sz="820" dirty="0">
              <a:latin typeface="Sofia Pro ExtraLight" pitchFamily="2" charset="77"/>
            </a:endParaRPr>
          </a:p>
          <a:p>
            <a:pPr marL="177800" indent="-177800" algn="r">
              <a:lnSpc>
                <a:spcPts val="1100"/>
              </a:lnSpc>
            </a:pPr>
            <a:endParaRPr lang="en-AU" sz="820" dirty="0">
              <a:latin typeface="Sofia Pro ExtraLight" pitchFamily="2" charset="77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0046D45-FA2C-794A-BDB2-F718A4DB4FA6}"/>
              </a:ext>
            </a:extLst>
          </p:cNvPr>
          <p:cNvCxnSpPr>
            <a:cxnSpLocks/>
          </p:cNvCxnSpPr>
          <p:nvPr/>
        </p:nvCxnSpPr>
        <p:spPr>
          <a:xfrm>
            <a:off x="-180000" y="3867308"/>
            <a:ext cx="1870528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FB6799AE-9769-EF4B-8503-6D56EDBB5152}"/>
              </a:ext>
            </a:extLst>
          </p:cNvPr>
          <p:cNvSpPr/>
          <p:nvPr/>
        </p:nvSpPr>
        <p:spPr>
          <a:xfrm>
            <a:off x="333704" y="4232920"/>
            <a:ext cx="1079171" cy="679493"/>
          </a:xfrm>
          <a:prstGeom prst="rect">
            <a:avLst/>
          </a:prstGeom>
          <a:noFill/>
        </p:spPr>
        <p:txBody>
          <a:bodyPr wrap="none" lIns="0" tIns="180000" rIns="0">
            <a:noAutofit/>
          </a:bodyPr>
          <a:lstStyle/>
          <a:p>
            <a:pPr marL="177800" indent="-177800" algn="r">
              <a:lnSpc>
                <a:spcPts val="1100"/>
              </a:lnSpc>
            </a:pPr>
            <a:r>
              <a:rPr lang="en-AU" sz="800" dirty="0">
                <a:latin typeface="Sofia Pro Black" panose="020B0000000000000000" pitchFamily="34" charset="0"/>
              </a:rPr>
              <a:t>COURSE PRESENTER</a:t>
            </a:r>
          </a:p>
          <a:p>
            <a:pPr marL="177800" indent="-177800" algn="r">
              <a:lnSpc>
                <a:spcPts val="1100"/>
              </a:lnSpc>
            </a:pPr>
            <a:endParaRPr lang="en-AU" sz="820" b="1" dirty="0">
              <a:latin typeface="Sofia Pro Semi Bold" panose="020B0000000000000000" pitchFamily="34" charset="0"/>
            </a:endParaRPr>
          </a:p>
          <a:p>
            <a:pPr marL="177800" indent="-177800" algn="r">
              <a:lnSpc>
                <a:spcPts val="1100"/>
              </a:lnSpc>
            </a:pPr>
            <a:r>
              <a:rPr lang="en-AU" sz="820" dirty="0">
                <a:latin typeface="Sofia Pro ExtraLight" pitchFamily="2" charset="77"/>
              </a:rPr>
              <a:t>Geoff Ayton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FE019D9-51B5-D343-BA0F-C3C509744C56}"/>
              </a:ext>
            </a:extLst>
          </p:cNvPr>
          <p:cNvCxnSpPr>
            <a:cxnSpLocks/>
          </p:cNvCxnSpPr>
          <p:nvPr/>
        </p:nvCxnSpPr>
        <p:spPr>
          <a:xfrm>
            <a:off x="-182069" y="4562811"/>
            <a:ext cx="1870528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CE0BBEE8-24C5-C048-BEC1-B8F1275672F0}"/>
              </a:ext>
            </a:extLst>
          </p:cNvPr>
          <p:cNvSpPr/>
          <p:nvPr/>
        </p:nvSpPr>
        <p:spPr>
          <a:xfrm>
            <a:off x="116534" y="4796208"/>
            <a:ext cx="1296242" cy="4290733"/>
          </a:xfrm>
          <a:prstGeom prst="rect">
            <a:avLst/>
          </a:prstGeom>
          <a:noFill/>
        </p:spPr>
        <p:txBody>
          <a:bodyPr wrap="square" lIns="0" tIns="180000" rIns="0">
            <a:noAutofit/>
          </a:bodyPr>
          <a:lstStyle/>
          <a:p>
            <a:pPr marL="177800" indent="-177800" algn="r">
              <a:lnSpc>
                <a:spcPts val="1100"/>
              </a:lnSpc>
            </a:pPr>
            <a:r>
              <a:rPr lang="en-AU" sz="800" dirty="0">
                <a:latin typeface="Sofia Pro Black" panose="020B0000000000000000" pitchFamily="34" charset="0"/>
              </a:rPr>
              <a:t>COURSE FEE</a:t>
            </a:r>
          </a:p>
          <a:p>
            <a:pPr marL="177800" indent="-177800" algn="r">
              <a:lnSpc>
                <a:spcPts val="1100"/>
              </a:lnSpc>
            </a:pPr>
            <a:r>
              <a:rPr lang="en-AU" sz="820" dirty="0">
                <a:latin typeface="Sofia Pro ExtraLight" panose="02000000000000000000" pitchFamily="2" charset="0"/>
              </a:rPr>
              <a:t>for the full course</a:t>
            </a:r>
          </a:p>
          <a:p>
            <a:pPr marL="177800" indent="-177800" algn="r">
              <a:lnSpc>
                <a:spcPts val="1100"/>
              </a:lnSpc>
            </a:pPr>
            <a:endParaRPr lang="en-AU" sz="820" b="1" dirty="0">
              <a:latin typeface="Sofia Pro Semi Bold" panose="020B0000000000000000" pitchFamily="34" charset="0"/>
            </a:endParaRPr>
          </a:p>
          <a:p>
            <a:pPr marL="177800" indent="-177800" algn="r">
              <a:lnSpc>
                <a:spcPts val="1100"/>
              </a:lnSpc>
            </a:pPr>
            <a:r>
              <a:rPr lang="en-AU" sz="600" dirty="0">
                <a:latin typeface="Sofia Pro Semi Bold" panose="020B0000000000000000" pitchFamily="34" charset="0"/>
              </a:rPr>
              <a:t>Fees </a:t>
            </a:r>
            <a:r>
              <a:rPr lang="en-AU" sz="600" dirty="0">
                <a:latin typeface="Sofia Pro Regular" panose="020B0000000000000000" pitchFamily="34" charset="0"/>
              </a:rPr>
              <a:t>(ex-GST)</a:t>
            </a:r>
          </a:p>
          <a:p>
            <a:pPr marL="177800" indent="-177800" algn="r">
              <a:lnSpc>
                <a:spcPts val="1100"/>
              </a:lnSpc>
            </a:pPr>
            <a:r>
              <a:rPr lang="en-AU" sz="800" dirty="0">
                <a:latin typeface="Sofia Pro ExtraLight" panose="02000000000000000000" pitchFamily="2" charset="0"/>
              </a:rPr>
              <a:t>ASCP Member $550</a:t>
            </a:r>
          </a:p>
          <a:p>
            <a:pPr marL="177800" indent="-177800" algn="r">
              <a:lnSpc>
                <a:spcPts val="1100"/>
              </a:lnSpc>
            </a:pPr>
            <a:r>
              <a:rPr lang="en-AU" sz="800" dirty="0">
                <a:latin typeface="Sofia Pro ExtraLight" panose="02000000000000000000" pitchFamily="2" charset="0"/>
              </a:rPr>
              <a:t>Non-Member $650</a:t>
            </a:r>
          </a:p>
          <a:p>
            <a:pPr marL="177800" indent="-177800" algn="r">
              <a:lnSpc>
                <a:spcPts val="1100"/>
              </a:lnSpc>
            </a:pPr>
            <a:r>
              <a:rPr lang="en-AU" sz="800" dirty="0">
                <a:latin typeface="Sofia Pro ExtraLight" panose="02000000000000000000" pitchFamily="2" charset="0"/>
              </a:rPr>
              <a:t>Group Booking $POA</a:t>
            </a:r>
          </a:p>
          <a:p>
            <a:pPr marL="177800" indent="-177800" algn="r">
              <a:lnSpc>
                <a:spcPts val="1100"/>
              </a:lnSpc>
            </a:pPr>
            <a:endParaRPr lang="en-AU" sz="800" dirty="0">
              <a:latin typeface="Sofia Pro ExtraLight" panose="02000000000000000000" pitchFamily="2" charset="0"/>
            </a:endParaRPr>
          </a:p>
          <a:p>
            <a:pPr marL="177800" indent="-177800" algn="r">
              <a:lnSpc>
                <a:spcPts val="1100"/>
              </a:lnSpc>
            </a:pPr>
            <a:r>
              <a:rPr lang="en-AU" sz="800" dirty="0">
                <a:latin typeface="Sofia Pro ExtraLight" panose="02000000000000000000" pitchFamily="2" charset="0"/>
              </a:rPr>
              <a:t>includes ASCP Individual</a:t>
            </a:r>
          </a:p>
          <a:p>
            <a:pPr marL="177800" indent="-177800" algn="r">
              <a:lnSpc>
                <a:spcPts val="1100"/>
              </a:lnSpc>
            </a:pPr>
            <a:r>
              <a:rPr lang="en-AU" sz="800" dirty="0">
                <a:latin typeface="Sofia Pro ExtraLight" panose="02000000000000000000" pitchFamily="2" charset="0"/>
              </a:rPr>
              <a:t>membership for current</a:t>
            </a:r>
          </a:p>
          <a:p>
            <a:pPr marL="177800" indent="-177800" algn="r">
              <a:lnSpc>
                <a:spcPts val="1100"/>
              </a:lnSpc>
            </a:pPr>
            <a:r>
              <a:rPr lang="en-AU" sz="800" dirty="0">
                <a:latin typeface="Sofia Pro ExtraLight" panose="02000000000000000000" pitchFamily="2" charset="0"/>
              </a:rPr>
              <a:t>year.</a:t>
            </a:r>
            <a:endParaRPr lang="en-AU" sz="820" dirty="0">
              <a:latin typeface="Sofia Pro ExtraLight" panose="02000000000000000000" pitchFamily="2" charset="0"/>
            </a:endParaRPr>
          </a:p>
          <a:p>
            <a:pPr marL="177800" indent="-177800" algn="r">
              <a:lnSpc>
                <a:spcPts val="1100"/>
              </a:lnSpc>
            </a:pPr>
            <a:endParaRPr lang="en-AU" sz="820" i="1" dirty="0">
              <a:latin typeface="Sofia Pro Light" pitchFamily="2" charset="77"/>
            </a:endParaRPr>
          </a:p>
          <a:p>
            <a:pPr marL="177800" indent="-177800" algn="r">
              <a:lnSpc>
                <a:spcPts val="1100"/>
              </a:lnSpc>
            </a:pPr>
            <a:r>
              <a:rPr lang="en-AU" sz="700" dirty="0">
                <a:latin typeface="Sofia Pro Semi Bold" panose="020B0000000000000000" pitchFamily="34" charset="0"/>
              </a:rPr>
              <a:t>Fee includes </a:t>
            </a:r>
          </a:p>
          <a:p>
            <a:pPr marL="177800" indent="-177800" algn="r">
              <a:lnSpc>
                <a:spcPts val="1100"/>
              </a:lnSpc>
            </a:pPr>
            <a:r>
              <a:rPr lang="en-AU" sz="820" dirty="0">
                <a:latin typeface="Sofia Pro ExtraLight" panose="02000000000000000000" pitchFamily="2" charset="0"/>
              </a:rPr>
              <a:t>attendance, course notes, </a:t>
            </a:r>
          </a:p>
          <a:p>
            <a:pPr marL="177800" indent="-177800" algn="r">
              <a:lnSpc>
                <a:spcPts val="1100"/>
              </a:lnSpc>
            </a:pPr>
            <a:r>
              <a:rPr lang="en-AU" sz="820" dirty="0">
                <a:latin typeface="Sofia Pro ExtraLight" panose="02000000000000000000" pitchFamily="2" charset="0"/>
              </a:rPr>
              <a:t>certificate on completion.</a:t>
            </a:r>
          </a:p>
          <a:p>
            <a:pPr marL="177800" indent="-177800" algn="r">
              <a:lnSpc>
                <a:spcPts val="1100"/>
              </a:lnSpc>
            </a:pPr>
            <a:endParaRPr lang="en-AU" sz="820" dirty="0">
              <a:latin typeface="Sofia Pro ExtraLight" panose="02000000000000000000" pitchFamily="2" charset="0"/>
            </a:endParaRPr>
          </a:p>
          <a:p>
            <a:pPr marL="177800" indent="-177800" algn="r">
              <a:lnSpc>
                <a:spcPts val="1100"/>
              </a:lnSpc>
            </a:pPr>
            <a:r>
              <a:rPr lang="en-AU" sz="700" dirty="0">
                <a:latin typeface="Sofia Pro Semi Bold" panose="020B0000000000000000" pitchFamily="34" charset="0"/>
              </a:rPr>
              <a:t>Payment options</a:t>
            </a:r>
          </a:p>
          <a:p>
            <a:pPr marL="177800" indent="-177800" algn="r">
              <a:lnSpc>
                <a:spcPts val="1100"/>
              </a:lnSpc>
            </a:pPr>
            <a:r>
              <a:rPr lang="en-US" sz="820" dirty="0">
                <a:latin typeface="Sofia Pro ExtraLight" panose="02000000000000000000" pitchFamily="2" charset="0"/>
              </a:rPr>
              <a:t>Credit card</a:t>
            </a:r>
            <a:br>
              <a:rPr lang="en-US" sz="820" dirty="0">
                <a:latin typeface="Sofia Pro ExtraLight" panose="02000000000000000000" pitchFamily="2" charset="0"/>
              </a:rPr>
            </a:br>
            <a:r>
              <a:rPr lang="en-US" sz="820" dirty="0">
                <a:latin typeface="Sofia Pro ExtraLight" panose="02000000000000000000" pitchFamily="2" charset="0"/>
              </a:rPr>
              <a:t>Invoice</a:t>
            </a:r>
            <a:br>
              <a:rPr lang="en-US" sz="820" dirty="0">
                <a:latin typeface="Sofia Pro ExtraLight" pitchFamily="2" charset="77"/>
              </a:rPr>
            </a:br>
            <a:br>
              <a:rPr lang="en-US" sz="820" dirty="0">
                <a:latin typeface="Sofia Pro ExtraLight" pitchFamily="2" charset="77"/>
              </a:rPr>
            </a:br>
            <a:r>
              <a:rPr lang="en-GB" sz="700" dirty="0">
                <a:latin typeface="Sofia Pro Semi Bold" panose="020B0000000000000000" pitchFamily="34" charset="0"/>
              </a:rPr>
              <a:t>Disclaimer</a:t>
            </a:r>
            <a:br>
              <a:rPr lang="en-GB" sz="700" dirty="0">
                <a:latin typeface="Sofia Pro Semi Bold" panose="020B0000000000000000" pitchFamily="34" charset="0"/>
              </a:rPr>
            </a:br>
            <a:r>
              <a:rPr lang="en-GB" sz="700" dirty="0">
                <a:latin typeface="Sofia Pro ExtraLight" panose="02000000000000000000" pitchFamily="2" charset="0"/>
              </a:rPr>
              <a:t>This course is presented for learning and information. </a:t>
            </a:r>
          </a:p>
          <a:p>
            <a:pPr marL="177800" indent="-177800" algn="r">
              <a:lnSpc>
                <a:spcPts val="1100"/>
              </a:lnSpc>
            </a:pPr>
            <a:r>
              <a:rPr lang="en-GB" sz="700" dirty="0">
                <a:latin typeface="Sofia Pro ExtraLight" panose="02000000000000000000" pitchFamily="2" charset="0"/>
              </a:rPr>
              <a:t>The contents of the course do not constitute advice. The information presented does not necessarily represent the views of ASCP</a:t>
            </a:r>
            <a:endParaRPr lang="en-AU" sz="700" dirty="0">
              <a:latin typeface="Sofia Pro ExtraLight" panose="02000000000000000000" pitchFamily="2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A0FFD65-4F6F-0547-B8AD-35E5745ED264}"/>
              </a:ext>
            </a:extLst>
          </p:cNvPr>
          <p:cNvCxnSpPr>
            <a:cxnSpLocks/>
          </p:cNvCxnSpPr>
          <p:nvPr/>
        </p:nvCxnSpPr>
        <p:spPr>
          <a:xfrm>
            <a:off x="-182069" y="5313040"/>
            <a:ext cx="1870528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554E72A8-962D-C847-BFEE-A1EC886F8F37}"/>
              </a:ext>
            </a:extLst>
          </p:cNvPr>
          <p:cNvSpPr/>
          <p:nvPr/>
        </p:nvSpPr>
        <p:spPr>
          <a:xfrm>
            <a:off x="2132856" y="2545884"/>
            <a:ext cx="2304256" cy="8981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1600"/>
              </a:lnSpc>
              <a:spcAft>
                <a:spcPts val="1600"/>
              </a:spcAft>
            </a:pPr>
            <a:r>
              <a:rPr lang="en-US" sz="1200" dirty="0">
                <a:latin typeface="Sofia Pro Light" panose="020B0000000000000000" pitchFamily="34" charset="0"/>
              </a:rPr>
              <a:t>This course is recommended for </a:t>
            </a:r>
            <a:r>
              <a:rPr lang="en-US" sz="1200" dirty="0">
                <a:latin typeface="Sofia Pro Semi Bold" panose="020B0000000000000000" pitchFamily="34" charset="0"/>
              </a:rPr>
              <a:t>concrete pavement designers, specifiers</a:t>
            </a:r>
            <a:r>
              <a:rPr lang="en-US" sz="1200" b="1" dirty="0">
                <a:latin typeface="Sofia Pro Semi Bold" panose="020B0000000000000000" pitchFamily="34" charset="0"/>
              </a:rPr>
              <a:t> </a:t>
            </a:r>
            <a:r>
              <a:rPr lang="en-US" sz="1200" dirty="0">
                <a:latin typeface="Sofia Pro Light" panose="020B0000000000000000" pitchFamily="34" charset="0"/>
              </a:rPr>
              <a:t>and</a:t>
            </a:r>
            <a:r>
              <a:rPr lang="en-US" sz="1200" b="1" dirty="0">
                <a:latin typeface="Sofia Pro Semi Bold" panose="020B0000000000000000" pitchFamily="34" charset="0"/>
              </a:rPr>
              <a:t> </a:t>
            </a:r>
            <a:r>
              <a:rPr lang="en-US" sz="1200" dirty="0">
                <a:latin typeface="Sofia Pro Semi Bold" panose="020B0000000000000000" pitchFamily="34" charset="0"/>
              </a:rPr>
              <a:t>supervisors </a:t>
            </a:r>
            <a:r>
              <a:rPr lang="en-US" sz="1200" dirty="0">
                <a:latin typeface="Sofia Pro Light" panose="020B0000000000000000" pitchFamily="34" charset="0"/>
              </a:rPr>
              <a:t>including:</a:t>
            </a:r>
            <a:r>
              <a:rPr lang="en-US" sz="1200" spc="20" dirty="0">
                <a:latin typeface="Sofia Pro Light" panose="020B0000000000000000" pitchFamily="34" charset="0"/>
              </a:rPr>
              <a:t>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1497E30-17AB-CD44-981F-ED8A3D51C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035280"/>
              </p:ext>
            </p:extLst>
          </p:nvPr>
        </p:nvGraphicFramePr>
        <p:xfrm>
          <a:off x="4592152" y="6321152"/>
          <a:ext cx="2313384" cy="1703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272">
                  <a:extLst>
                    <a:ext uri="{9D8B030D-6E8A-4147-A177-3AD203B41FA5}">
                      <a16:colId xmlns:a16="http://schemas.microsoft.com/office/drawing/2014/main" val="23219127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940087867"/>
                    </a:ext>
                  </a:extLst>
                </a:gridCol>
              </a:tblGrid>
              <a:tr h="197100">
                <a:tc gridSpan="2">
                  <a:txBody>
                    <a:bodyPr/>
                    <a:lstStyle/>
                    <a:p>
                      <a:pPr algn="l"/>
                      <a:r>
                        <a:rPr lang="en-US" sz="800" b="0" i="0" dirty="0">
                          <a:solidFill>
                            <a:schemeClr val="tx1"/>
                          </a:solidFill>
                          <a:latin typeface="Sofia Pro Black" pitchFamily="2" charset="77"/>
                        </a:rPr>
                        <a:t>PROGRAM </a:t>
                      </a:r>
                      <a:r>
                        <a:rPr lang="en-US" sz="800" b="0" i="0" dirty="0">
                          <a:solidFill>
                            <a:schemeClr val="tx1"/>
                          </a:solidFill>
                          <a:latin typeface="Sofia Pro Light" panose="00000500000000000000" pitchFamily="2" charset="0"/>
                        </a:rPr>
                        <a:t>(EACH OF TWO HALF DAYS)</a:t>
                      </a:r>
                    </a:p>
                  </a:txBody>
                  <a:tcPr marL="144000" marR="36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800" b="1" i="0" dirty="0">
                        <a:solidFill>
                          <a:schemeClr val="accent1"/>
                        </a:solidFill>
                        <a:latin typeface="Sofia Pro Semi Bold" pitchFamily="2" charset="77"/>
                      </a:endParaRPr>
                    </a:p>
                  </a:txBody>
                  <a:tcPr marL="72000" marR="503999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749344"/>
                  </a:ext>
                </a:extLst>
              </a:tr>
              <a:tr h="67926">
                <a:tc gridSpan="2">
                  <a:txBody>
                    <a:bodyPr/>
                    <a:lstStyle/>
                    <a:p>
                      <a:pPr algn="r"/>
                      <a:endParaRPr lang="en-US" sz="800" b="0" i="0" dirty="0">
                        <a:solidFill>
                          <a:schemeClr val="tx1"/>
                        </a:solidFill>
                        <a:latin typeface="Sofia Pro ExtraLight" pitchFamily="2" charset="77"/>
                      </a:endParaRPr>
                    </a:p>
                  </a:txBody>
                  <a:tcPr marL="72000" marR="36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800" b="1" i="0" dirty="0">
                        <a:solidFill>
                          <a:schemeClr val="accent1"/>
                        </a:solidFill>
                        <a:latin typeface="Sofia Pro Semi Bold" pitchFamily="2" charset="77"/>
                      </a:endParaRPr>
                    </a:p>
                  </a:txBody>
                  <a:tcPr marL="72000" marR="503999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908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US" sz="820" b="0" i="0" dirty="0">
                        <a:solidFill>
                          <a:schemeClr val="tx1"/>
                        </a:solidFill>
                        <a:latin typeface="Sofia Pro ExtraLight" pitchFamily="2" charset="77"/>
                      </a:endParaRPr>
                    </a:p>
                  </a:txBody>
                  <a:tcPr marL="72000" marR="36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820" b="1" i="0" dirty="0">
                        <a:solidFill>
                          <a:schemeClr val="accent1"/>
                        </a:solidFill>
                        <a:latin typeface="Sofia Pro Semi Bold" panose="020B0000000000000000" pitchFamily="34" charset="0"/>
                      </a:endParaRPr>
                    </a:p>
                  </a:txBody>
                  <a:tcPr marL="72000" marR="503999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466864"/>
                  </a:ext>
                </a:extLst>
              </a:tr>
              <a:tr h="206543">
                <a:tc>
                  <a:txBody>
                    <a:bodyPr/>
                    <a:lstStyle/>
                    <a:p>
                      <a:pPr marL="0" marR="0" lvl="0" indent="0" algn="r" defTabSz="914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20" b="0" i="0" dirty="0">
                          <a:solidFill>
                            <a:schemeClr val="tx1"/>
                          </a:solidFill>
                          <a:latin typeface="Sofia Pro ExtraLight" pitchFamily="2" charset="77"/>
                        </a:rPr>
                        <a:t>Welcome &amp; Introduction</a:t>
                      </a:r>
                    </a:p>
                  </a:txBody>
                  <a:tcPr marL="72000" marR="36000" marT="0" marB="36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20" b="0" i="0" dirty="0">
                          <a:solidFill>
                            <a:schemeClr val="accent1"/>
                          </a:solidFill>
                          <a:latin typeface="Sofia Pro Semi Bold" panose="020B0000000000000000" pitchFamily="34" charset="0"/>
                        </a:rPr>
                        <a:t>8.30am</a:t>
                      </a:r>
                    </a:p>
                  </a:txBody>
                  <a:tcPr marL="72000" marR="503999" marT="0" marB="36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508559"/>
                  </a:ext>
                </a:extLst>
              </a:tr>
              <a:tr h="202985">
                <a:tc>
                  <a:txBody>
                    <a:bodyPr/>
                    <a:lstStyle/>
                    <a:p>
                      <a:pPr marL="0" marR="0" lvl="0" indent="0" algn="r" defTabSz="914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20" b="0" i="0" dirty="0">
                          <a:solidFill>
                            <a:schemeClr val="tx1"/>
                          </a:solidFill>
                          <a:latin typeface="Sofia Pro ExtraLight" pitchFamily="2" charset="77"/>
                        </a:rPr>
                        <a:t>Sessions</a:t>
                      </a:r>
                    </a:p>
                  </a:txBody>
                  <a:tcPr marL="72000" marR="36000" marT="0" marB="36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20" b="0" i="0" dirty="0">
                          <a:solidFill>
                            <a:schemeClr val="accent1"/>
                          </a:solidFill>
                          <a:latin typeface="Sofia Pro Semi Bold" panose="020B0000000000000000" pitchFamily="34" charset="0"/>
                        </a:rPr>
                        <a:t>8.45am</a:t>
                      </a:r>
                    </a:p>
                  </a:txBody>
                  <a:tcPr marL="72000" marR="503999" marT="0" marB="36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918236"/>
                  </a:ext>
                </a:extLst>
              </a:tr>
              <a:tr h="202985">
                <a:tc>
                  <a:txBody>
                    <a:bodyPr/>
                    <a:lstStyle/>
                    <a:p>
                      <a:pPr marL="0" marR="0" lvl="0" indent="0" algn="r" defTabSz="914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20" b="0" i="0" dirty="0">
                          <a:solidFill>
                            <a:schemeClr val="tx1"/>
                          </a:solidFill>
                          <a:latin typeface="Sofia Pro ExtraLight" pitchFamily="2" charset="77"/>
                        </a:rPr>
                        <a:t>Morning Tea Break</a:t>
                      </a:r>
                    </a:p>
                  </a:txBody>
                  <a:tcPr marL="72000" marR="36000" marT="0" marB="36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20" b="0" i="0" dirty="0">
                          <a:solidFill>
                            <a:schemeClr val="accent1"/>
                          </a:solidFill>
                          <a:latin typeface="Sofia Pro Semi Bold" panose="020B0000000000000000" pitchFamily="34" charset="0"/>
                        </a:rPr>
                        <a:t>10.30am</a:t>
                      </a:r>
                    </a:p>
                  </a:txBody>
                  <a:tcPr marL="72000" marR="503999" marT="0" marB="36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02484"/>
                  </a:ext>
                </a:extLst>
              </a:tr>
              <a:tr h="202985">
                <a:tc>
                  <a:txBody>
                    <a:bodyPr/>
                    <a:lstStyle/>
                    <a:p>
                      <a:pPr marL="0" marR="0" lvl="0" indent="0" algn="r" defTabSz="914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20" b="0" i="0" dirty="0">
                          <a:solidFill>
                            <a:schemeClr val="tx1"/>
                          </a:solidFill>
                          <a:latin typeface="Sofia Pro ExtraLight" pitchFamily="2" charset="77"/>
                        </a:rPr>
                        <a:t>Sessions</a:t>
                      </a:r>
                    </a:p>
                  </a:txBody>
                  <a:tcPr marL="72000" marR="36000" marT="0" marB="36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20" b="0" i="0" dirty="0">
                          <a:solidFill>
                            <a:schemeClr val="accent1"/>
                          </a:solidFill>
                          <a:latin typeface="Sofia Pro Semi Bold" panose="020B0000000000000000" pitchFamily="34" charset="0"/>
                        </a:rPr>
                        <a:t>10.45am</a:t>
                      </a:r>
                    </a:p>
                  </a:txBody>
                  <a:tcPr marL="72000" marR="503999" marT="0" marB="36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01918"/>
                  </a:ext>
                </a:extLst>
              </a:tr>
              <a:tr h="202985">
                <a:tc>
                  <a:txBody>
                    <a:bodyPr/>
                    <a:lstStyle/>
                    <a:p>
                      <a:pPr algn="r"/>
                      <a:r>
                        <a:rPr lang="en-US" sz="820" b="0" i="0" dirty="0">
                          <a:solidFill>
                            <a:schemeClr val="tx1"/>
                          </a:solidFill>
                          <a:latin typeface="Sofia Pro ExtraLight" pitchFamily="2" charset="77"/>
                        </a:rPr>
                        <a:t>Discussion</a:t>
                      </a:r>
                    </a:p>
                  </a:txBody>
                  <a:tcPr marL="72000" marR="36000" marT="0" marB="36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20" b="0" i="0" dirty="0">
                          <a:solidFill>
                            <a:schemeClr val="accent1"/>
                          </a:solidFill>
                          <a:latin typeface="Sofia Pro Semi Bold" panose="020B0000000000000000" pitchFamily="34" charset="0"/>
                        </a:rPr>
                        <a:t>12.15pm</a:t>
                      </a:r>
                    </a:p>
                  </a:txBody>
                  <a:tcPr marL="72000" marR="503999" marT="0" marB="36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174181"/>
                  </a:ext>
                </a:extLst>
              </a:tr>
              <a:tr h="240690">
                <a:tc>
                  <a:txBody>
                    <a:bodyPr/>
                    <a:lstStyle/>
                    <a:p>
                      <a:pPr marL="0" marR="0" lvl="0" indent="0" algn="r" defTabSz="914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20" b="0" i="0" dirty="0">
                          <a:solidFill>
                            <a:schemeClr val="tx1"/>
                          </a:solidFill>
                          <a:latin typeface="Sofia Pro ExtraLight" pitchFamily="2" charset="77"/>
                        </a:rPr>
                        <a:t>Course End</a:t>
                      </a:r>
                    </a:p>
                  </a:txBody>
                  <a:tcPr marL="72000" marR="36000" marT="0" marB="36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20" b="0" i="0" dirty="0">
                          <a:solidFill>
                            <a:schemeClr val="accent1"/>
                          </a:solidFill>
                          <a:latin typeface="Sofia Pro Semi Bold" panose="020B0000000000000000" pitchFamily="34" charset="0"/>
                        </a:rPr>
                        <a:t>12.30pm</a:t>
                      </a:r>
                    </a:p>
                  </a:txBody>
                  <a:tcPr marL="72000" marR="503999" marT="0" marB="36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66531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20D320B-BD8B-4B81-AA6A-2AFC78AF2357}"/>
              </a:ext>
            </a:extLst>
          </p:cNvPr>
          <p:cNvSpPr/>
          <p:nvPr/>
        </p:nvSpPr>
        <p:spPr>
          <a:xfrm>
            <a:off x="333682" y="2451667"/>
            <a:ext cx="1079094" cy="1194433"/>
          </a:xfrm>
          <a:prstGeom prst="rect">
            <a:avLst/>
          </a:prstGeom>
          <a:noFill/>
        </p:spPr>
        <p:txBody>
          <a:bodyPr wrap="none" lIns="0" tIns="180000" rIns="0" anchor="t">
            <a:noAutofit/>
          </a:bodyPr>
          <a:lstStyle/>
          <a:p>
            <a:pPr marL="177800" indent="-177800" algn="r">
              <a:lnSpc>
                <a:spcPts val="1100"/>
              </a:lnSpc>
            </a:pPr>
            <a:r>
              <a:rPr lang="en-AU" sz="800" dirty="0">
                <a:latin typeface="Sofia Pro Black" pitchFamily="2" charset="77"/>
              </a:rPr>
              <a:t>DATE</a:t>
            </a:r>
          </a:p>
          <a:p>
            <a:pPr marL="177800" indent="-177800" algn="r">
              <a:lnSpc>
                <a:spcPts val="1100"/>
              </a:lnSpc>
            </a:pPr>
            <a:endParaRPr lang="en-AU" sz="800" dirty="0">
              <a:latin typeface="Sofia Pro Black" pitchFamily="2" charset="77"/>
            </a:endParaRPr>
          </a:p>
          <a:p>
            <a:pPr marL="177800" indent="-177800" algn="r">
              <a:lnSpc>
                <a:spcPts val="1100"/>
              </a:lnSpc>
            </a:pPr>
            <a:r>
              <a:rPr lang="en-AU" sz="800" dirty="0">
                <a:latin typeface="Sofia Pro ExtraLight" pitchFamily="2" charset="77"/>
              </a:rPr>
              <a:t>(Waiting Listing Course)</a:t>
            </a:r>
          </a:p>
          <a:p>
            <a:pPr marL="177800" indent="-177800" algn="r">
              <a:lnSpc>
                <a:spcPts val="1100"/>
              </a:lnSpc>
            </a:pPr>
            <a:endParaRPr lang="en-AU" sz="800" dirty="0">
              <a:latin typeface="Sofia Pro Black" pitchFamily="2" charset="77"/>
            </a:endParaRPr>
          </a:p>
          <a:p>
            <a:pPr marL="177800" indent="-177800" algn="r">
              <a:lnSpc>
                <a:spcPts val="1100"/>
              </a:lnSpc>
            </a:pPr>
            <a:endParaRPr lang="en-AU" sz="820" dirty="0">
              <a:latin typeface="Sofia Pro ExtraLight" pitchFamily="2" charset="77"/>
            </a:endParaRPr>
          </a:p>
        </p:txBody>
      </p:sp>
      <p:sp>
        <p:nvSpPr>
          <p:cNvPr id="32" name="Rectangle 31">
            <a:hlinkClick r:id="rId10"/>
            <a:extLst>
              <a:ext uri="{FF2B5EF4-FFF2-40B4-BE49-F238E27FC236}">
                <a16:creationId xmlns:a16="http://schemas.microsoft.com/office/drawing/2014/main" id="{A48AA91A-FED8-45DE-9BDD-BA8E3FFA2DB6}"/>
              </a:ext>
            </a:extLst>
          </p:cNvPr>
          <p:cNvSpPr/>
          <p:nvPr/>
        </p:nvSpPr>
        <p:spPr>
          <a:xfrm>
            <a:off x="5589984" y="938217"/>
            <a:ext cx="936104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20"/>
              </a:lnSpc>
            </a:pPr>
            <a:r>
              <a:rPr lang="en-US" sz="800" spc="-30" dirty="0">
                <a:solidFill>
                  <a:schemeClr val="bg1"/>
                </a:solidFill>
                <a:latin typeface="Sofia Pro Semi Bold" panose="020B0000000000000000" pitchFamily="34" charset="0"/>
                <a:hlinkClick r:id="rId11"/>
              </a:rPr>
              <a:t>REGISTER HERE</a:t>
            </a:r>
            <a:endParaRPr lang="en-US" sz="800" spc="-30" dirty="0">
              <a:solidFill>
                <a:schemeClr val="bg1"/>
              </a:solidFill>
              <a:latin typeface="Sofia Pro Semi Bold" panose="020B00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BCAFCD-7DE1-4DA4-A2CA-7F456E4F8676}"/>
              </a:ext>
            </a:extLst>
          </p:cNvPr>
          <p:cNvSpPr txBox="1"/>
          <p:nvPr/>
        </p:nvSpPr>
        <p:spPr>
          <a:xfrm>
            <a:off x="2023195" y="8154736"/>
            <a:ext cx="2405436" cy="911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12">
              <a:lnSpc>
                <a:spcPct val="130000"/>
              </a:lnSpc>
              <a:spcAft>
                <a:spcPts val="300"/>
              </a:spcAft>
            </a:pPr>
            <a:r>
              <a:rPr lang="en-US" sz="1000" dirty="0">
                <a:latin typeface="Sofia Pro Black" pitchFamily="2" charset="77"/>
              </a:rPr>
              <a:t>BRING TO THE COURSE</a:t>
            </a:r>
          </a:p>
          <a:p>
            <a:pPr defTabSz="914412">
              <a:lnSpc>
                <a:spcPct val="130000"/>
              </a:lnSpc>
              <a:spcAft>
                <a:spcPts val="600"/>
              </a:spcAft>
            </a:pPr>
            <a:r>
              <a:rPr lang="en-US" sz="1000" dirty="0">
                <a:latin typeface="Sofia Pro ExtraLight" pitchFamily="2" charset="77"/>
              </a:rPr>
              <a:t>Pen &amp; paper or laptop to take notes (PDFs of course slides will be emailed prior to the course).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F5F17A7D-6546-475E-9B15-00AEAE54E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452172"/>
              </p:ext>
            </p:extLst>
          </p:nvPr>
        </p:nvGraphicFramePr>
        <p:xfrm>
          <a:off x="4572000" y="3666518"/>
          <a:ext cx="2313384" cy="2444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384">
                  <a:extLst>
                    <a:ext uri="{9D8B030D-6E8A-4147-A177-3AD203B41FA5}">
                      <a16:colId xmlns:a16="http://schemas.microsoft.com/office/drawing/2014/main" val="232191277"/>
                    </a:ext>
                  </a:extLst>
                </a:gridCol>
              </a:tblGrid>
              <a:tr h="197100">
                <a:tc>
                  <a:txBody>
                    <a:bodyPr/>
                    <a:lstStyle/>
                    <a:p>
                      <a:pPr marL="0" marR="0" lvl="0" indent="0" algn="l" defTabSz="914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00" b="0" i="0" dirty="0">
                          <a:solidFill>
                            <a:schemeClr val="tx1"/>
                          </a:solidFill>
                          <a:latin typeface="Sofia Pro Black" pitchFamily="2" charset="77"/>
                        </a:rPr>
                        <a:t>COURSE ELEMENTS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Sofia Pro Black" pitchFamily="2" charset="77"/>
                      </a:endParaRPr>
                    </a:p>
                  </a:txBody>
                  <a:tcPr marL="144000" marR="108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466864"/>
                  </a:ext>
                </a:extLst>
              </a:tr>
              <a:tr h="266941">
                <a:tc>
                  <a:txBody>
                    <a:bodyPr/>
                    <a:lstStyle/>
                    <a:p>
                      <a:pPr marL="171450" marR="0" lvl="0" indent="-171450" algn="l" defTabSz="914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12"/>
                        </a:buBlip>
                        <a:tabLst/>
                        <a:defRPr/>
                      </a:pPr>
                      <a:r>
                        <a:rPr lang="en-US" sz="820" b="0" i="0" dirty="0">
                          <a:latin typeface="Sofia Pro ExtraLight" pitchFamily="2" charset="77"/>
                        </a:rPr>
                        <a:t>Base formats: PCP, JRCP, CRCP, SFCP</a:t>
                      </a:r>
                    </a:p>
                  </a:txBody>
                  <a:tcPr marT="180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508559"/>
                  </a:ext>
                </a:extLst>
              </a:tr>
              <a:tr h="202985">
                <a:tc>
                  <a:txBody>
                    <a:bodyPr/>
                    <a:lstStyle/>
                    <a:p>
                      <a:pPr marL="171450" marR="0" lvl="0" indent="-171450" algn="l" defTabSz="914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12"/>
                        </a:buBlip>
                        <a:tabLst/>
                        <a:defRPr/>
                      </a:pPr>
                      <a:r>
                        <a:rPr lang="en-US" sz="820" b="0" i="0" dirty="0">
                          <a:latin typeface="Sofia Pro ExtraLight" pitchFamily="2" charset="77"/>
                        </a:rPr>
                        <a:t>Joint types &amp; functions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918236"/>
                  </a:ext>
                </a:extLst>
              </a:tr>
              <a:tr h="202985">
                <a:tc>
                  <a:txBody>
                    <a:bodyPr/>
                    <a:lstStyle/>
                    <a:p>
                      <a:pPr marL="171450" marR="0" lvl="0" indent="-171450" algn="l" defTabSz="914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12"/>
                        </a:buBlip>
                        <a:tabLst/>
                        <a:defRPr/>
                      </a:pPr>
                      <a:r>
                        <a:rPr lang="en-US" sz="820" b="0" i="0" dirty="0">
                          <a:latin typeface="Sofia Pro ExtraLight" pitchFamily="2" charset="77"/>
                        </a:rPr>
                        <a:t>Geometric factors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02484"/>
                  </a:ext>
                </a:extLst>
              </a:tr>
              <a:tr h="202985">
                <a:tc>
                  <a:txBody>
                    <a:bodyPr/>
                    <a:lstStyle/>
                    <a:p>
                      <a:pPr marL="171450" marR="0" lvl="0" indent="-171450" algn="l" defTabSz="914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12"/>
                        </a:buBlip>
                        <a:tabLst/>
                        <a:defRPr/>
                      </a:pPr>
                      <a:r>
                        <a:rPr lang="en-US" sz="820" b="0" i="0" dirty="0">
                          <a:latin typeface="Sofia Pro ExtraLight" pitchFamily="2" charset="77"/>
                        </a:rPr>
                        <a:t>Constructability considerations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01918"/>
                  </a:ext>
                </a:extLst>
              </a:tr>
              <a:tr h="202985">
                <a:tc>
                  <a:txBody>
                    <a:bodyPr/>
                    <a:lstStyle/>
                    <a:p>
                      <a:pPr marL="171450" marR="0" lvl="0" indent="-171450" algn="l" defTabSz="914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12"/>
                        </a:buBlip>
                        <a:tabLst/>
                        <a:defRPr/>
                      </a:pPr>
                      <a:r>
                        <a:rPr lang="en-US" sz="820" b="0" i="0" dirty="0">
                          <a:latin typeface="Sofia Pro ExtraLight" pitchFamily="2" charset="77"/>
                        </a:rPr>
                        <a:t>Reinforcement design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988668"/>
                  </a:ext>
                </a:extLst>
              </a:tr>
              <a:tr h="202985">
                <a:tc>
                  <a:txBody>
                    <a:bodyPr/>
                    <a:lstStyle/>
                    <a:p>
                      <a:pPr marL="171450" marR="0" lvl="0" indent="-171450" algn="l" defTabSz="914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12"/>
                        </a:buBlip>
                        <a:tabLst/>
                        <a:defRPr/>
                      </a:pPr>
                      <a:r>
                        <a:rPr lang="en-US" sz="820" b="0" i="0" dirty="0">
                          <a:latin typeface="Sofia Pro ExtraLight" pitchFamily="2" charset="77"/>
                        </a:rPr>
                        <a:t>Interface design at structures &amp; flexible pavements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794878"/>
                  </a:ext>
                </a:extLst>
              </a:tr>
              <a:tr h="202985">
                <a:tc>
                  <a:txBody>
                    <a:bodyPr/>
                    <a:lstStyle/>
                    <a:p>
                      <a:pPr marL="171450" marR="0" lvl="0" indent="-171450" algn="l" defTabSz="914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12"/>
                        </a:buBlip>
                        <a:tabLst/>
                        <a:defRPr/>
                      </a:pPr>
                      <a:r>
                        <a:rPr lang="en-US" sz="820" b="0" i="0" dirty="0">
                          <a:latin typeface="Sofia Pro ExtraLight" pitchFamily="2" charset="77"/>
                        </a:rPr>
                        <a:t>Sealants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174181"/>
                  </a:ext>
                </a:extLst>
              </a:tr>
              <a:tr h="202985">
                <a:tc>
                  <a:txBody>
                    <a:bodyPr/>
                    <a:lstStyle/>
                    <a:p>
                      <a:pPr marL="171450" marR="0" lvl="0" indent="-171450" algn="l" defTabSz="914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12"/>
                        </a:buBlip>
                        <a:tabLst/>
                        <a:defRPr/>
                      </a:pPr>
                      <a:r>
                        <a:rPr lang="en-US" sz="820" b="0" i="0" dirty="0" err="1">
                          <a:latin typeface="Sofia Pro ExtraLight" pitchFamily="2" charset="77"/>
                        </a:rPr>
                        <a:t>Kerbs</a:t>
                      </a:r>
                      <a:r>
                        <a:rPr lang="en-US" sz="820" b="0" i="0" dirty="0">
                          <a:latin typeface="Sofia Pro ExtraLight" pitchFamily="2" charset="77"/>
                        </a:rPr>
                        <a:t>, barriers &amp; pits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205583"/>
                  </a:ext>
                </a:extLst>
              </a:tr>
              <a:tr h="240690">
                <a:tc>
                  <a:txBody>
                    <a:bodyPr/>
                    <a:lstStyle/>
                    <a:p>
                      <a:pPr marL="171450" marR="0" lvl="0" indent="-171450" algn="l" defTabSz="914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12"/>
                        </a:buBlip>
                        <a:tabLst/>
                        <a:defRPr/>
                      </a:pPr>
                      <a:r>
                        <a:rPr lang="en-US" sz="820" b="0" i="0" dirty="0">
                          <a:latin typeface="Sofia Pro ExtraLight" pitchFamily="2" charset="77"/>
                        </a:rPr>
                        <a:t>Roundabouts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66531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B9778D5-0204-4A74-B9BD-39A18A247F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1450" y="2585717"/>
            <a:ext cx="2232761" cy="89357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F09751D-43AE-BD6E-3BA0-F9561E7FEE69}"/>
              </a:ext>
            </a:extLst>
          </p:cNvPr>
          <p:cNvCxnSpPr>
            <a:cxnSpLocks/>
          </p:cNvCxnSpPr>
          <p:nvPr/>
        </p:nvCxnSpPr>
        <p:spPr>
          <a:xfrm>
            <a:off x="-243408" y="7187173"/>
            <a:ext cx="1870528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67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C7E99F-5740-294C-AA31-C419E368E2A9}"/>
              </a:ext>
            </a:extLst>
          </p:cNvPr>
          <p:cNvSpPr/>
          <p:nvPr/>
        </p:nvSpPr>
        <p:spPr>
          <a:xfrm>
            <a:off x="1772816" y="2542774"/>
            <a:ext cx="5112568" cy="18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AA4A66-618A-B947-9E74-477895605221}"/>
              </a:ext>
            </a:extLst>
          </p:cNvPr>
          <p:cNvSpPr/>
          <p:nvPr/>
        </p:nvSpPr>
        <p:spPr>
          <a:xfrm>
            <a:off x="340725" y="4432751"/>
            <a:ext cx="1682470" cy="23339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ts val="1120"/>
              </a:lnSpc>
              <a:spcAft>
                <a:spcPts val="800"/>
              </a:spcAft>
            </a:pPr>
            <a:endParaRPr lang="en-AU" sz="900" b="1" dirty="0">
              <a:solidFill>
                <a:schemeClr val="bg1"/>
              </a:solidFill>
              <a:latin typeface="Sofia Pro Semi Bold" panose="020B0000000000000000" pitchFamily="34" charset="0"/>
            </a:endParaRPr>
          </a:p>
        </p:txBody>
      </p:sp>
      <p:pic>
        <p:nvPicPr>
          <p:cNvPr id="50" name="Graphic 49" descr="Receiver">
            <a:extLst>
              <a:ext uri="{FF2B5EF4-FFF2-40B4-BE49-F238E27FC236}">
                <a16:creationId xmlns:a16="http://schemas.microsoft.com/office/drawing/2014/main" id="{56FB7A39-5FC8-F340-89CD-12CFF8F95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805264" y="584764"/>
            <a:ext cx="90000" cy="90000"/>
          </a:xfrm>
          <a:prstGeom prst="rect">
            <a:avLst/>
          </a:prstGeom>
        </p:spPr>
      </p:pic>
      <p:pic>
        <p:nvPicPr>
          <p:cNvPr id="51" name="Graphic 50" descr="Envelope">
            <a:extLst>
              <a:ext uri="{FF2B5EF4-FFF2-40B4-BE49-F238E27FC236}">
                <a16:creationId xmlns:a16="http://schemas.microsoft.com/office/drawing/2014/main" id="{EF21BA23-56E6-A543-A6D9-AD4FDEA68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21610" y="730996"/>
            <a:ext cx="100800" cy="1008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C646019-FAF0-2047-BABC-89294692FC41}"/>
              </a:ext>
            </a:extLst>
          </p:cNvPr>
          <p:cNvSpPr/>
          <p:nvPr/>
        </p:nvSpPr>
        <p:spPr>
          <a:xfrm>
            <a:off x="2133600" y="2530471"/>
            <a:ext cx="1618392" cy="215444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800" dirty="0">
                <a:solidFill>
                  <a:schemeClr val="bg1"/>
                </a:solidFill>
                <a:latin typeface="Sofia Pro Semi Bold" panose="020B0000000000000000" pitchFamily="34" charset="0"/>
              </a:rPr>
              <a:t>DETAILS OF COURSE ELEMENTS</a:t>
            </a:r>
          </a:p>
        </p:txBody>
      </p:sp>
      <p:sp>
        <p:nvSpPr>
          <p:cNvPr id="31" name="Rectangle 30">
            <a:hlinkClick r:id="rId7"/>
            <a:extLst>
              <a:ext uri="{FF2B5EF4-FFF2-40B4-BE49-F238E27FC236}">
                <a16:creationId xmlns:a16="http://schemas.microsoft.com/office/drawing/2014/main" id="{33A9CFE2-E631-49A7-80D8-0EA753C3992D}"/>
              </a:ext>
            </a:extLst>
          </p:cNvPr>
          <p:cNvSpPr/>
          <p:nvPr/>
        </p:nvSpPr>
        <p:spPr>
          <a:xfrm>
            <a:off x="2133600" y="9003302"/>
            <a:ext cx="936104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20"/>
              </a:lnSpc>
            </a:pPr>
            <a:r>
              <a:rPr lang="en-US" sz="800" spc="-30" dirty="0">
                <a:solidFill>
                  <a:schemeClr val="bg1"/>
                </a:solidFill>
                <a:latin typeface="Sofia Pro Semi Bold" panose="020B0000000000000000" pitchFamily="34" charset="0"/>
                <a:hlinkClick r:id="rId8"/>
              </a:rPr>
              <a:t>REGISTER HERE</a:t>
            </a:r>
            <a:endParaRPr lang="en-US" sz="800" spc="-30" dirty="0">
              <a:solidFill>
                <a:schemeClr val="bg1"/>
              </a:solidFill>
              <a:latin typeface="Sofia Pro Semi Bold" panose="020B0000000000000000" pitchFamily="34" charset="0"/>
            </a:endParaRPr>
          </a:p>
        </p:txBody>
      </p:sp>
      <p:sp>
        <p:nvSpPr>
          <p:cNvPr id="37" name="Rectangle 36">
            <a:hlinkClick r:id="rId9"/>
            <a:extLst>
              <a:ext uri="{FF2B5EF4-FFF2-40B4-BE49-F238E27FC236}">
                <a16:creationId xmlns:a16="http://schemas.microsoft.com/office/drawing/2014/main" id="{A4593775-D1E8-48D6-8728-BE38DE3E0477}"/>
              </a:ext>
            </a:extLst>
          </p:cNvPr>
          <p:cNvSpPr/>
          <p:nvPr/>
        </p:nvSpPr>
        <p:spPr>
          <a:xfrm>
            <a:off x="5589240" y="939444"/>
            <a:ext cx="936104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20"/>
              </a:lnSpc>
            </a:pPr>
            <a:r>
              <a:rPr lang="en-US" sz="800" spc="-30" dirty="0">
                <a:solidFill>
                  <a:schemeClr val="bg1"/>
                </a:solidFill>
                <a:latin typeface="Sofia Pro Semi Bold" panose="020B0000000000000000" pitchFamily="34" charset="0"/>
              </a:rPr>
              <a:t>REGISTER HERE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A28C1C31-CD88-454F-9C97-250F68D37DCA}"/>
              </a:ext>
            </a:extLst>
          </p:cNvPr>
          <p:cNvSpPr txBox="1">
            <a:spLocks/>
          </p:cNvSpPr>
          <p:nvPr/>
        </p:nvSpPr>
        <p:spPr>
          <a:xfrm>
            <a:off x="475535" y="1395525"/>
            <a:ext cx="5880100" cy="767804"/>
          </a:xfrm>
          <a:prstGeom prst="rect">
            <a:avLst/>
          </a:prstGeom>
        </p:spPr>
        <p:txBody>
          <a:bodyPr lIns="0" tIns="72000" rIns="0" bIns="72000" anchor="t">
            <a:normAutofit/>
          </a:bodyPr>
          <a:lstStyle>
            <a:lvl1pPr algn="l" defTabSz="914412" rtl="0" eaLnBrk="1" latinLnBrk="0" hangingPunct="1">
              <a:lnSpc>
                <a:spcPct val="100000"/>
              </a:lnSpc>
              <a:spcBef>
                <a:spcPts val="4200"/>
              </a:spcBef>
              <a:buNone/>
              <a:defRPr sz="2800" b="1" i="0" kern="1200" spc="-50" baseline="0">
                <a:solidFill>
                  <a:schemeClr val="tx1"/>
                </a:solidFill>
                <a:latin typeface="Sofia Pro Condensed Black" panose="020B0000000000000000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640"/>
              </a:lnSpc>
              <a:spcBef>
                <a:spcPts val="0"/>
              </a:spcBef>
            </a:pPr>
            <a:r>
              <a:rPr lang="en-US" sz="2400" spc="-100" dirty="0">
                <a:solidFill>
                  <a:schemeClr val="bg1"/>
                </a:solidFill>
                <a:latin typeface="Sofia Pro Black" pitchFamily="2" charset="77"/>
              </a:rPr>
              <a:t>JOINTING &amp; STRUCTURAL DETAILING</a:t>
            </a:r>
          </a:p>
          <a:p>
            <a:pPr algn="ctr">
              <a:lnSpc>
                <a:spcPts val="1740"/>
              </a:lnSpc>
              <a:spcBef>
                <a:spcPts val="0"/>
              </a:spcBef>
            </a:pPr>
            <a:r>
              <a:rPr lang="en-US" sz="1400" b="0" spc="-30" dirty="0">
                <a:solidFill>
                  <a:schemeClr val="bg1"/>
                </a:solidFill>
                <a:latin typeface="Sofia Pro Light" pitchFamily="2" charset="77"/>
                <a:ea typeface="+mn-ea"/>
                <a:cs typeface="+mn-cs"/>
              </a:rPr>
              <a:t>FOR CONCRETE PAVEMENTS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DC151-8E5E-F19D-A6F6-9DA822F5C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308" y="2546498"/>
            <a:ext cx="4231043" cy="64200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ED56D2AD-F826-5514-5E90-530C143E84B4}"/>
              </a:ext>
            </a:extLst>
          </p:cNvPr>
          <p:cNvSpPr txBox="1">
            <a:spLocks/>
          </p:cNvSpPr>
          <p:nvPr/>
        </p:nvSpPr>
        <p:spPr>
          <a:xfrm>
            <a:off x="2133600" y="2936745"/>
            <a:ext cx="4235449" cy="633673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4" indent="-228604" algn="l" defTabSz="914412" rtl="0" eaLnBrk="1" latinLnBrk="0" hangingPunct="1">
              <a:lnSpc>
                <a:spcPts val="11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10"/>
              </a:buBlip>
              <a:defRPr sz="820" b="0" i="0" kern="1200" spc="0" baseline="0">
                <a:solidFill>
                  <a:schemeClr val="tx1"/>
                </a:solidFill>
                <a:latin typeface="Sofia Pro ExtraLight" pitchFamily="2" charset="77"/>
                <a:ea typeface="+mn-ea"/>
                <a:cs typeface="+mn-cs"/>
              </a:defRPr>
            </a:lvl1pPr>
            <a:lvl2pPr marL="685809" indent="-228604" algn="l" defTabSz="914412" rtl="0" eaLnBrk="1" latinLnBrk="0" hangingPunct="1">
              <a:lnSpc>
                <a:spcPts val="1100"/>
              </a:lnSpc>
              <a:spcBef>
                <a:spcPts val="0"/>
              </a:spcBef>
              <a:spcAft>
                <a:spcPts val="400"/>
              </a:spcAft>
              <a:buFontTx/>
              <a:buBlip>
                <a:blip r:embed="rId10"/>
              </a:buBlip>
              <a:defRPr sz="1000" b="1" i="0" kern="1200" baseline="0">
                <a:solidFill>
                  <a:schemeClr val="tx1"/>
                </a:solidFill>
                <a:latin typeface="Sofia Pro Black" pitchFamily="2" charset="77"/>
                <a:ea typeface="+mn-ea"/>
                <a:cs typeface="+mn-cs"/>
              </a:defRPr>
            </a:lvl2pPr>
            <a:lvl3pPr marL="1143016" indent="-228604" algn="l" defTabSz="914412" rtl="0" eaLnBrk="1" latinLnBrk="0" hangingPunct="1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FontTx/>
              <a:buBlip>
                <a:blip r:embed="rId10"/>
              </a:buBlip>
              <a:defRPr sz="899" b="1" i="0" kern="1200" spc="0" baseline="0">
                <a:solidFill>
                  <a:schemeClr val="tx1"/>
                </a:solidFill>
                <a:latin typeface="Sofia Pro Black" pitchFamily="2" charset="77"/>
                <a:ea typeface="+mn-ea"/>
                <a:cs typeface="+mn-cs"/>
              </a:defRPr>
            </a:lvl3pPr>
            <a:lvl4pPr marL="1600221" indent="-228604" algn="l" defTabSz="914412" rtl="0" eaLnBrk="1" latinLnBrk="0" hangingPunct="1">
              <a:lnSpc>
                <a:spcPts val="11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10"/>
              </a:buBlip>
              <a:defRPr sz="820" b="0" i="0" kern="1200" spc="0" baseline="0">
                <a:solidFill>
                  <a:schemeClr val="accent6"/>
                </a:solidFill>
                <a:latin typeface="Sofia Pro Light" pitchFamily="2" charset="77"/>
                <a:ea typeface="+mn-ea"/>
                <a:cs typeface="+mn-cs"/>
              </a:defRPr>
            </a:lvl4pPr>
            <a:lvl5pPr marL="2057426" indent="-228604" algn="l" defTabSz="91441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0"/>
              </a:buBlip>
              <a:defRPr sz="700" b="0" i="0" kern="1200">
                <a:solidFill>
                  <a:schemeClr val="tx1"/>
                </a:solidFill>
                <a:latin typeface="Sofia Pro ExtraLight" pitchFamily="2" charset="77"/>
                <a:ea typeface="+mn-ea"/>
                <a:cs typeface="+mn-cs"/>
              </a:defRPr>
            </a:lvl5pPr>
            <a:lvl6pPr marL="2514633" indent="-228604" algn="l" defTabSz="91441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9" indent="-228604" algn="l" defTabSz="91441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6" indent="-228604" algn="l" defTabSz="91441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51" indent="-228604" algn="l" defTabSz="91441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"/>
              </a:spcAft>
              <a:buFontTx/>
              <a:buNone/>
            </a:pPr>
            <a:r>
              <a:rPr lang="en-US" sz="800" b="1" dirty="0">
                <a:latin typeface="Sofia Pro Black" pitchFamily="2" charset="77"/>
              </a:rPr>
              <a:t>BASE FORMATS </a:t>
            </a:r>
          </a:p>
          <a:p>
            <a:pPr marL="0" indent="0">
              <a:spcAft>
                <a:spcPts val="200"/>
              </a:spcAft>
              <a:buFontTx/>
              <a:buNone/>
            </a:pPr>
            <a:r>
              <a:rPr lang="en-US" dirty="0"/>
              <a:t>Principles of PCP, JRCP, CRCP, SFCP</a:t>
            </a:r>
          </a:p>
          <a:p>
            <a:pPr marL="0" indent="0">
              <a:spcAft>
                <a:spcPts val="200"/>
              </a:spcAft>
              <a:buFontTx/>
              <a:buNone/>
            </a:pPr>
            <a:endParaRPr lang="en-US" dirty="0"/>
          </a:p>
          <a:p>
            <a:pPr marL="0" indent="0">
              <a:spcAft>
                <a:spcPts val="200"/>
              </a:spcAft>
              <a:buFontTx/>
              <a:buNone/>
            </a:pPr>
            <a:r>
              <a:rPr lang="en-US" sz="800" b="1" dirty="0">
                <a:latin typeface="Sofia Pro Black" pitchFamily="2" charset="77"/>
              </a:rPr>
              <a:t>JOINT TYPES &amp; FUNCTIONS </a:t>
            </a:r>
          </a:p>
          <a:p>
            <a:pPr>
              <a:spcAft>
                <a:spcPts val="200"/>
              </a:spcAft>
            </a:pPr>
            <a:r>
              <a:rPr lang="en-US" dirty="0"/>
              <a:t>Summary of the function of joint types shown in </a:t>
            </a:r>
            <a:r>
              <a:rPr lang="en-US" dirty="0" err="1"/>
              <a:t>TfNSW</a:t>
            </a:r>
            <a:r>
              <a:rPr lang="en-US" dirty="0"/>
              <a:t> Standard Drawings</a:t>
            </a:r>
          </a:p>
          <a:p>
            <a:pPr marL="0" indent="0">
              <a:spcAft>
                <a:spcPts val="200"/>
              </a:spcAft>
              <a:buFontTx/>
              <a:buNone/>
            </a:pPr>
            <a:endParaRPr lang="en-US" dirty="0"/>
          </a:p>
          <a:p>
            <a:pPr marL="0" indent="0">
              <a:spcAft>
                <a:spcPts val="200"/>
              </a:spcAft>
              <a:buFontTx/>
              <a:buNone/>
            </a:pPr>
            <a:r>
              <a:rPr lang="en-US" sz="800" b="1" dirty="0">
                <a:latin typeface="Sofia Pro Black" pitchFamily="2" charset="77"/>
              </a:rPr>
              <a:t>GEOMETRIC FACTORS </a:t>
            </a:r>
          </a:p>
          <a:p>
            <a:pPr>
              <a:spcAft>
                <a:spcPts val="200"/>
              </a:spcAft>
            </a:pPr>
            <a:r>
              <a:rPr lang="en-US" dirty="0"/>
              <a:t>Slab dimensional limits</a:t>
            </a:r>
          </a:p>
          <a:p>
            <a:pPr>
              <a:spcAft>
                <a:spcPts val="200"/>
              </a:spcAft>
            </a:pPr>
            <a:r>
              <a:rPr lang="en-US" dirty="0"/>
              <a:t>Corner angles</a:t>
            </a:r>
          </a:p>
          <a:p>
            <a:pPr>
              <a:spcAft>
                <a:spcPts val="200"/>
              </a:spcAft>
            </a:pPr>
            <a:r>
              <a:rPr lang="en-US" dirty="0"/>
              <a:t>Joint induction</a:t>
            </a:r>
          </a:p>
          <a:p>
            <a:pPr>
              <a:spcAft>
                <a:spcPts val="200"/>
              </a:spcAft>
            </a:pPr>
            <a:r>
              <a:rPr lang="en-US" dirty="0"/>
              <a:t>Tied widths</a:t>
            </a:r>
          </a:p>
          <a:p>
            <a:pPr marL="0" indent="0">
              <a:spcAft>
                <a:spcPts val="200"/>
              </a:spcAft>
              <a:buFontTx/>
              <a:buNone/>
            </a:pPr>
            <a:endParaRPr lang="en-US" dirty="0"/>
          </a:p>
          <a:p>
            <a:pPr marL="0" indent="0">
              <a:spcAft>
                <a:spcPts val="200"/>
              </a:spcAft>
              <a:buFontTx/>
              <a:buNone/>
            </a:pPr>
            <a:r>
              <a:rPr lang="en-US" sz="800" b="1" dirty="0">
                <a:latin typeface="Sofia Pro Black" pitchFamily="2" charset="77"/>
              </a:rPr>
              <a:t>CONSTRUCTABILITY CONSIDERATIONS </a:t>
            </a:r>
          </a:p>
          <a:p>
            <a:pPr>
              <a:spcAft>
                <a:spcPts val="200"/>
              </a:spcAft>
            </a:pPr>
            <a:r>
              <a:rPr lang="en-US" dirty="0"/>
              <a:t>Slipform &amp; fixed-form construction</a:t>
            </a:r>
          </a:p>
          <a:p>
            <a:pPr marL="0" indent="0">
              <a:spcAft>
                <a:spcPts val="200"/>
              </a:spcAft>
              <a:buFontTx/>
              <a:buNone/>
            </a:pPr>
            <a:endParaRPr lang="en-US" dirty="0"/>
          </a:p>
          <a:p>
            <a:pPr marL="0" indent="0">
              <a:spcAft>
                <a:spcPts val="200"/>
              </a:spcAft>
              <a:buFontTx/>
              <a:buNone/>
            </a:pPr>
            <a:r>
              <a:rPr lang="en-US" sz="800" b="1" dirty="0">
                <a:latin typeface="Sofia Pro Black" pitchFamily="2" charset="77"/>
              </a:rPr>
              <a:t>REINFORCEMENT DESIGN </a:t>
            </a:r>
          </a:p>
          <a:p>
            <a:pPr>
              <a:spcAft>
                <a:spcPts val="200"/>
              </a:spcAft>
            </a:pPr>
            <a:r>
              <a:rPr lang="en-US" dirty="0"/>
              <a:t>Jointed pavements</a:t>
            </a:r>
          </a:p>
          <a:p>
            <a:pPr>
              <a:spcAft>
                <a:spcPts val="200"/>
              </a:spcAft>
            </a:pPr>
            <a:r>
              <a:rPr lang="en-US" dirty="0"/>
              <a:t>CRCP</a:t>
            </a:r>
          </a:p>
          <a:p>
            <a:pPr marL="0" indent="0">
              <a:spcAft>
                <a:spcPts val="200"/>
              </a:spcAft>
              <a:buFontTx/>
              <a:buNone/>
            </a:pPr>
            <a:endParaRPr lang="en-US" dirty="0"/>
          </a:p>
          <a:p>
            <a:pPr marL="0" indent="0">
              <a:spcAft>
                <a:spcPts val="200"/>
              </a:spcAft>
              <a:buFontTx/>
              <a:buNone/>
            </a:pPr>
            <a:r>
              <a:rPr lang="en-US" sz="800" b="1" dirty="0">
                <a:latin typeface="Sofia Pro Black" pitchFamily="2" charset="77"/>
              </a:rPr>
              <a:t>INTERFACE DESIGN AT STRUCTURES AND FLEXIBLE PAVEMENTS</a:t>
            </a:r>
          </a:p>
          <a:p>
            <a:pPr>
              <a:spcAft>
                <a:spcPts val="200"/>
              </a:spcAft>
            </a:pPr>
            <a:r>
              <a:rPr lang="en-US" dirty="0"/>
              <a:t>Design considerations</a:t>
            </a:r>
          </a:p>
          <a:p>
            <a:pPr>
              <a:spcAft>
                <a:spcPts val="200"/>
              </a:spcAft>
            </a:pPr>
            <a:r>
              <a:rPr lang="en-US" dirty="0"/>
              <a:t>Anchors</a:t>
            </a:r>
          </a:p>
          <a:p>
            <a:pPr marL="0" indent="0">
              <a:spcAft>
                <a:spcPts val="200"/>
              </a:spcAft>
              <a:buFontTx/>
              <a:buNone/>
            </a:pPr>
            <a:endParaRPr lang="en-US" dirty="0"/>
          </a:p>
          <a:p>
            <a:pPr marL="0" indent="0">
              <a:spcAft>
                <a:spcPts val="200"/>
              </a:spcAft>
              <a:buFontTx/>
              <a:buNone/>
            </a:pPr>
            <a:r>
              <a:rPr lang="en-US" sz="800" b="1" dirty="0">
                <a:latin typeface="Sofia Pro Black" pitchFamily="2" charset="77"/>
              </a:rPr>
              <a:t>SEALANTS</a:t>
            </a:r>
          </a:p>
          <a:p>
            <a:pPr>
              <a:spcAft>
                <a:spcPts val="200"/>
              </a:spcAft>
            </a:pPr>
            <a:r>
              <a:rPr lang="en-US" dirty="0"/>
              <a:t>Field-</a:t>
            </a:r>
            <a:r>
              <a:rPr lang="en-US" dirty="0" err="1"/>
              <a:t>moulded</a:t>
            </a:r>
            <a:r>
              <a:rPr lang="en-US" dirty="0"/>
              <a:t> sealants</a:t>
            </a:r>
          </a:p>
          <a:p>
            <a:pPr>
              <a:spcAft>
                <a:spcPts val="200"/>
              </a:spcAft>
            </a:pPr>
            <a:r>
              <a:rPr lang="en-US" dirty="0"/>
              <a:t>Preformed sealants</a:t>
            </a:r>
          </a:p>
          <a:p>
            <a:pPr marL="0" indent="0">
              <a:spcAft>
                <a:spcPts val="200"/>
              </a:spcAft>
              <a:buFontTx/>
              <a:buNone/>
            </a:pPr>
            <a:endParaRPr lang="en-US" dirty="0"/>
          </a:p>
          <a:p>
            <a:pPr marL="0" indent="0">
              <a:spcAft>
                <a:spcPts val="200"/>
              </a:spcAft>
              <a:buFontTx/>
              <a:buNone/>
            </a:pPr>
            <a:r>
              <a:rPr lang="en-US" sz="800" b="1" dirty="0">
                <a:latin typeface="Sofia Pro Black" pitchFamily="2" charset="77"/>
              </a:rPr>
              <a:t>KERBS, BARRIERS &amp; PITS </a:t>
            </a:r>
          </a:p>
          <a:p>
            <a:pPr>
              <a:spcAft>
                <a:spcPts val="200"/>
              </a:spcAft>
            </a:pPr>
            <a:r>
              <a:rPr lang="en-US" dirty="0"/>
              <a:t>Design for compatibility with the pavement</a:t>
            </a:r>
          </a:p>
          <a:p>
            <a:pPr marL="0" indent="0">
              <a:spcAft>
                <a:spcPts val="200"/>
              </a:spcAft>
              <a:buFontTx/>
              <a:buNone/>
            </a:pPr>
            <a:endParaRPr lang="en-US" dirty="0"/>
          </a:p>
          <a:p>
            <a:pPr marL="0" indent="0">
              <a:spcAft>
                <a:spcPts val="200"/>
              </a:spcAft>
              <a:buFontTx/>
              <a:buNone/>
            </a:pPr>
            <a:r>
              <a:rPr lang="en-US" sz="800" b="1" dirty="0">
                <a:latin typeface="Sofia Pro Black" pitchFamily="2" charset="77"/>
              </a:rPr>
              <a:t>ROUNDABOUTS </a:t>
            </a:r>
          </a:p>
          <a:p>
            <a:pPr>
              <a:spcAft>
                <a:spcPts val="200"/>
              </a:spcAft>
            </a:pPr>
            <a:r>
              <a:rPr lang="en-US" dirty="0"/>
              <a:t>Application of design principles to the challenging issues at roundabouts</a:t>
            </a:r>
          </a:p>
          <a:p>
            <a:pPr marL="0" indent="0">
              <a:spcAft>
                <a:spcPts val="200"/>
              </a:spcAft>
              <a:buFontTx/>
              <a:buNone/>
            </a:pPr>
            <a:endParaRPr lang="en-US" dirty="0"/>
          </a:p>
          <a:p>
            <a:pPr marL="0" indent="0">
              <a:spcAft>
                <a:spcPts val="200"/>
              </a:spcAft>
              <a:buFontTx/>
              <a:buNone/>
            </a:pPr>
            <a:r>
              <a:rPr lang="en-US" sz="800" b="1" dirty="0">
                <a:latin typeface="Sofia Pro Black" pitchFamily="2" charset="77"/>
              </a:rPr>
              <a:t>CYCLEWAYS</a:t>
            </a:r>
            <a:r>
              <a:rPr lang="en-US" dirty="0"/>
              <a:t> </a:t>
            </a:r>
          </a:p>
          <a:p>
            <a:pPr>
              <a:spcAft>
                <a:spcPts val="200"/>
              </a:spcAft>
            </a:pPr>
            <a:r>
              <a:rPr lang="en-US" dirty="0">
                <a:hlinkClick r:id="rId11"/>
              </a:rPr>
              <a:t>Issues</a:t>
            </a:r>
            <a:r>
              <a:rPr lang="en-US" dirty="0"/>
              <a:t> specific to cycleways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5E6E9-E81A-EC34-DB86-1B1B33AF02B6}"/>
              </a:ext>
            </a:extLst>
          </p:cNvPr>
          <p:cNvSpPr/>
          <p:nvPr/>
        </p:nvSpPr>
        <p:spPr>
          <a:xfrm>
            <a:off x="3119476" y="200472"/>
            <a:ext cx="3405868" cy="684803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algn="r">
              <a:lnSpc>
                <a:spcPts val="1120"/>
              </a:lnSpc>
              <a:spcAft>
                <a:spcPts val="300"/>
              </a:spcAft>
            </a:pPr>
            <a:r>
              <a:rPr lang="en-US" sz="820" dirty="0">
                <a:solidFill>
                  <a:schemeClr val="accent1"/>
                </a:solidFill>
                <a:latin typeface="Sofia Pro Semi Bold" panose="020B0000000000000000" pitchFamily="34" charset="0"/>
              </a:rPr>
              <a:t>COURSE ENQUIRIES</a:t>
            </a:r>
          </a:p>
          <a:p>
            <a:pPr algn="r">
              <a:lnSpc>
                <a:spcPts val="1120"/>
              </a:lnSpc>
            </a:pPr>
            <a:r>
              <a:rPr lang="en-US" sz="820" dirty="0">
                <a:solidFill>
                  <a:schemeClr val="tx2">
                    <a:lumMod val="50000"/>
                  </a:schemeClr>
                </a:solidFill>
                <a:latin typeface="Sofia Pro ExtraLight" pitchFamily="2" charset="77"/>
              </a:rPr>
              <a:t>Craig Heidrich, Executive Director</a:t>
            </a:r>
          </a:p>
          <a:p>
            <a:pPr algn="r">
              <a:lnSpc>
                <a:spcPts val="1120"/>
              </a:lnSpc>
            </a:pPr>
            <a:r>
              <a:rPr lang="en-US" sz="820" dirty="0">
                <a:solidFill>
                  <a:schemeClr val="tx2">
                    <a:lumMod val="50000"/>
                  </a:schemeClr>
                </a:solidFill>
                <a:latin typeface="Sofia Pro ExtraLight" pitchFamily="2" charset="77"/>
              </a:rPr>
              <a:t>      1300 769 724</a:t>
            </a:r>
          </a:p>
          <a:p>
            <a:pPr algn="r">
              <a:lnSpc>
                <a:spcPts val="1120"/>
              </a:lnSpc>
            </a:pPr>
            <a:r>
              <a:rPr lang="en-US" sz="820" dirty="0" err="1">
                <a:solidFill>
                  <a:schemeClr val="tx2"/>
                </a:solidFill>
                <a:latin typeface="Sofia Pro ExtraLight" pitchFamily="2" charset="77"/>
              </a:rPr>
              <a:t>exec@concretepavements.com.au</a:t>
            </a:r>
            <a:endParaRPr lang="en-US" sz="820" dirty="0">
              <a:solidFill>
                <a:schemeClr val="tx2"/>
              </a:solidFill>
              <a:latin typeface="Sofia Pro ExtraLight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DB32EA-3A98-7A1E-734E-09788A3C5379}"/>
              </a:ext>
            </a:extLst>
          </p:cNvPr>
          <p:cNvCxnSpPr>
            <a:cxnSpLocks/>
          </p:cNvCxnSpPr>
          <p:nvPr/>
        </p:nvCxnSpPr>
        <p:spPr>
          <a:xfrm>
            <a:off x="-115200" y="2793600"/>
            <a:ext cx="180365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3B3D4FE-0FAC-D4F1-1F8C-C98F6BE801EA}"/>
              </a:ext>
            </a:extLst>
          </p:cNvPr>
          <p:cNvSpPr/>
          <p:nvPr/>
        </p:nvSpPr>
        <p:spPr>
          <a:xfrm>
            <a:off x="333682" y="3512840"/>
            <a:ext cx="1079193" cy="1047804"/>
          </a:xfrm>
          <a:prstGeom prst="rect">
            <a:avLst/>
          </a:prstGeom>
          <a:noFill/>
        </p:spPr>
        <p:txBody>
          <a:bodyPr wrap="none" lIns="0" tIns="180000" rIns="0">
            <a:noAutofit/>
          </a:bodyPr>
          <a:lstStyle/>
          <a:p>
            <a:pPr marL="177800" indent="-177800" algn="r">
              <a:lnSpc>
                <a:spcPts val="1100"/>
              </a:lnSpc>
            </a:pPr>
            <a:r>
              <a:rPr lang="en-AU" sz="800" dirty="0">
                <a:latin typeface="Sofia Pro Black" panose="020B0000000000000000" pitchFamily="34" charset="0"/>
              </a:rPr>
              <a:t>LOCATION</a:t>
            </a:r>
          </a:p>
          <a:p>
            <a:pPr marL="177800" indent="-177800" algn="r">
              <a:lnSpc>
                <a:spcPts val="1100"/>
              </a:lnSpc>
            </a:pPr>
            <a:endParaRPr lang="en-AU" sz="900" b="1" dirty="0">
              <a:latin typeface="Sofia Pro Semi Bold" panose="020B0000000000000000" pitchFamily="34" charset="0"/>
            </a:endParaRPr>
          </a:p>
          <a:p>
            <a:pPr marL="177800" indent="-177800" algn="r">
              <a:lnSpc>
                <a:spcPts val="1100"/>
              </a:lnSpc>
            </a:pPr>
            <a:r>
              <a:rPr lang="en-AU" sz="820" dirty="0">
                <a:latin typeface="Sofia Pro ExtraLight" pitchFamily="2" charset="77"/>
              </a:rPr>
              <a:t>Online or </a:t>
            </a:r>
          </a:p>
          <a:p>
            <a:pPr marL="177800" indent="-177800" algn="r">
              <a:lnSpc>
                <a:spcPts val="1100"/>
              </a:lnSpc>
            </a:pPr>
            <a:r>
              <a:rPr lang="en-AU" sz="820" dirty="0">
                <a:latin typeface="Sofia Pro ExtraLight" pitchFamily="2" charset="77"/>
              </a:rPr>
              <a:t>Face-to-Face course</a:t>
            </a:r>
          </a:p>
          <a:p>
            <a:pPr marL="177800" indent="-177800" algn="r">
              <a:lnSpc>
                <a:spcPts val="1100"/>
              </a:lnSpc>
            </a:pPr>
            <a:endParaRPr lang="en-AU" sz="820" dirty="0">
              <a:latin typeface="Sofia Pro ExtraLight" pitchFamily="2" charset="77"/>
            </a:endParaRPr>
          </a:p>
          <a:p>
            <a:pPr marL="177800" indent="-177800" algn="r">
              <a:lnSpc>
                <a:spcPts val="1100"/>
              </a:lnSpc>
            </a:pPr>
            <a:endParaRPr lang="en-AU" sz="820" dirty="0">
              <a:latin typeface="Sofia Pro ExtraLight" pitchFamily="2" charset="77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B827FA-AE2D-9AE9-088F-C0A9B8FF56C9}"/>
              </a:ext>
            </a:extLst>
          </p:cNvPr>
          <p:cNvCxnSpPr>
            <a:cxnSpLocks/>
          </p:cNvCxnSpPr>
          <p:nvPr/>
        </p:nvCxnSpPr>
        <p:spPr>
          <a:xfrm>
            <a:off x="-180000" y="3867308"/>
            <a:ext cx="1870528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745782D-5047-20CA-C332-77773852EC71}"/>
              </a:ext>
            </a:extLst>
          </p:cNvPr>
          <p:cNvSpPr/>
          <p:nvPr/>
        </p:nvSpPr>
        <p:spPr>
          <a:xfrm>
            <a:off x="333704" y="4232920"/>
            <a:ext cx="1079171" cy="679493"/>
          </a:xfrm>
          <a:prstGeom prst="rect">
            <a:avLst/>
          </a:prstGeom>
          <a:noFill/>
        </p:spPr>
        <p:txBody>
          <a:bodyPr wrap="none" lIns="0" tIns="180000" rIns="0">
            <a:noAutofit/>
          </a:bodyPr>
          <a:lstStyle/>
          <a:p>
            <a:pPr marL="177800" indent="-177800" algn="r">
              <a:lnSpc>
                <a:spcPts val="1100"/>
              </a:lnSpc>
            </a:pPr>
            <a:r>
              <a:rPr lang="en-AU" sz="800" dirty="0">
                <a:latin typeface="Sofia Pro Black" panose="020B0000000000000000" pitchFamily="34" charset="0"/>
              </a:rPr>
              <a:t>COURSE PRESENTER</a:t>
            </a:r>
          </a:p>
          <a:p>
            <a:pPr marL="177800" indent="-177800" algn="r">
              <a:lnSpc>
                <a:spcPts val="1100"/>
              </a:lnSpc>
            </a:pPr>
            <a:endParaRPr lang="en-AU" sz="820" b="1" dirty="0">
              <a:latin typeface="Sofia Pro Semi Bold" panose="020B0000000000000000" pitchFamily="34" charset="0"/>
            </a:endParaRPr>
          </a:p>
          <a:p>
            <a:pPr marL="177800" indent="-177800" algn="r">
              <a:lnSpc>
                <a:spcPts val="1100"/>
              </a:lnSpc>
            </a:pPr>
            <a:r>
              <a:rPr lang="en-AU" sz="820" dirty="0">
                <a:latin typeface="Sofia Pro ExtraLight" pitchFamily="2" charset="77"/>
              </a:rPr>
              <a:t>Geoff Ayton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A0B262-1526-8AAF-7497-50463DCFDDF6}"/>
              </a:ext>
            </a:extLst>
          </p:cNvPr>
          <p:cNvCxnSpPr>
            <a:cxnSpLocks/>
          </p:cNvCxnSpPr>
          <p:nvPr/>
        </p:nvCxnSpPr>
        <p:spPr>
          <a:xfrm>
            <a:off x="-182069" y="4578179"/>
            <a:ext cx="1870528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B0CD294-73A1-19BB-4A45-87C9E8C16F2D}"/>
              </a:ext>
            </a:extLst>
          </p:cNvPr>
          <p:cNvSpPr/>
          <p:nvPr/>
        </p:nvSpPr>
        <p:spPr>
          <a:xfrm>
            <a:off x="116632" y="4808984"/>
            <a:ext cx="1296242" cy="4290733"/>
          </a:xfrm>
          <a:prstGeom prst="rect">
            <a:avLst/>
          </a:prstGeom>
          <a:noFill/>
        </p:spPr>
        <p:txBody>
          <a:bodyPr wrap="square" lIns="0" tIns="180000" rIns="0">
            <a:noAutofit/>
          </a:bodyPr>
          <a:lstStyle/>
          <a:p>
            <a:pPr marL="177800" indent="-177800" algn="r">
              <a:lnSpc>
                <a:spcPts val="1100"/>
              </a:lnSpc>
            </a:pPr>
            <a:r>
              <a:rPr lang="en-AU" sz="800" dirty="0">
                <a:latin typeface="Sofia Pro Black" panose="020B0000000000000000" pitchFamily="34" charset="0"/>
              </a:rPr>
              <a:t>COURSE FEE</a:t>
            </a:r>
          </a:p>
          <a:p>
            <a:pPr marL="177800" indent="-177800" algn="r">
              <a:lnSpc>
                <a:spcPts val="1100"/>
              </a:lnSpc>
            </a:pPr>
            <a:r>
              <a:rPr lang="en-AU" sz="820" dirty="0">
                <a:latin typeface="Sofia Pro ExtraLight" panose="02000000000000000000" pitchFamily="2" charset="0"/>
              </a:rPr>
              <a:t>for the full course</a:t>
            </a:r>
          </a:p>
          <a:p>
            <a:pPr marL="177800" indent="-177800" algn="r">
              <a:lnSpc>
                <a:spcPts val="1100"/>
              </a:lnSpc>
            </a:pPr>
            <a:endParaRPr lang="en-AU" sz="820" b="1" dirty="0">
              <a:latin typeface="Sofia Pro Semi Bold" panose="020B0000000000000000" pitchFamily="34" charset="0"/>
            </a:endParaRPr>
          </a:p>
          <a:p>
            <a:pPr marL="177800" indent="-177800" algn="r">
              <a:lnSpc>
                <a:spcPts val="1100"/>
              </a:lnSpc>
            </a:pPr>
            <a:r>
              <a:rPr lang="en-AU" sz="600" dirty="0">
                <a:latin typeface="Sofia Pro Semi Bold" panose="020B0000000000000000" pitchFamily="34" charset="0"/>
              </a:rPr>
              <a:t>Fees </a:t>
            </a:r>
            <a:r>
              <a:rPr lang="en-AU" sz="600" dirty="0">
                <a:latin typeface="Sofia Pro Regular" panose="020B0000000000000000" pitchFamily="34" charset="0"/>
              </a:rPr>
              <a:t>(ex-GST)</a:t>
            </a:r>
          </a:p>
          <a:p>
            <a:pPr marL="177800" indent="-177800" algn="r">
              <a:lnSpc>
                <a:spcPts val="1100"/>
              </a:lnSpc>
            </a:pPr>
            <a:r>
              <a:rPr lang="en-AU" sz="800" dirty="0">
                <a:latin typeface="Sofia Pro ExtraLight" panose="02000000000000000000" pitchFamily="2" charset="0"/>
              </a:rPr>
              <a:t>ASCP Member $550</a:t>
            </a:r>
          </a:p>
          <a:p>
            <a:pPr marL="177800" indent="-177800" algn="r">
              <a:lnSpc>
                <a:spcPts val="1100"/>
              </a:lnSpc>
            </a:pPr>
            <a:r>
              <a:rPr lang="en-AU" sz="800" dirty="0">
                <a:latin typeface="Sofia Pro ExtraLight" panose="02000000000000000000" pitchFamily="2" charset="0"/>
              </a:rPr>
              <a:t>Non-Member $650</a:t>
            </a:r>
          </a:p>
          <a:p>
            <a:pPr marL="177800" indent="-177800" algn="r">
              <a:lnSpc>
                <a:spcPts val="1100"/>
              </a:lnSpc>
            </a:pPr>
            <a:r>
              <a:rPr lang="en-AU" sz="800" dirty="0">
                <a:latin typeface="Sofia Pro ExtraLight" panose="02000000000000000000" pitchFamily="2" charset="0"/>
              </a:rPr>
              <a:t>Group Booking $POA</a:t>
            </a:r>
          </a:p>
          <a:p>
            <a:pPr marL="177800" indent="-177800" algn="r">
              <a:lnSpc>
                <a:spcPts val="1100"/>
              </a:lnSpc>
            </a:pPr>
            <a:endParaRPr lang="en-AU" sz="800" dirty="0">
              <a:latin typeface="Sofia Pro ExtraLight" panose="02000000000000000000" pitchFamily="2" charset="0"/>
            </a:endParaRPr>
          </a:p>
          <a:p>
            <a:pPr marL="177800" indent="-177800" algn="r">
              <a:lnSpc>
                <a:spcPts val="1100"/>
              </a:lnSpc>
            </a:pPr>
            <a:r>
              <a:rPr lang="en-AU" sz="800" dirty="0">
                <a:latin typeface="Sofia Pro ExtraLight" panose="02000000000000000000" pitchFamily="2" charset="0"/>
              </a:rPr>
              <a:t>includes ASCP Individual</a:t>
            </a:r>
          </a:p>
          <a:p>
            <a:pPr marL="177800" indent="-177800" algn="r">
              <a:lnSpc>
                <a:spcPts val="1100"/>
              </a:lnSpc>
            </a:pPr>
            <a:r>
              <a:rPr lang="en-AU" sz="800" dirty="0">
                <a:latin typeface="Sofia Pro ExtraLight" panose="02000000000000000000" pitchFamily="2" charset="0"/>
              </a:rPr>
              <a:t>membership for current</a:t>
            </a:r>
          </a:p>
          <a:p>
            <a:pPr marL="177800" indent="-177800" algn="r">
              <a:lnSpc>
                <a:spcPts val="1100"/>
              </a:lnSpc>
            </a:pPr>
            <a:r>
              <a:rPr lang="en-AU" sz="800" dirty="0">
                <a:latin typeface="Sofia Pro ExtraLight" panose="02000000000000000000" pitchFamily="2" charset="0"/>
              </a:rPr>
              <a:t>year.</a:t>
            </a:r>
            <a:endParaRPr lang="en-AU" sz="820" dirty="0">
              <a:latin typeface="Sofia Pro ExtraLight" panose="02000000000000000000" pitchFamily="2" charset="0"/>
            </a:endParaRPr>
          </a:p>
          <a:p>
            <a:pPr marL="177800" indent="-177800" algn="r">
              <a:lnSpc>
                <a:spcPts val="1100"/>
              </a:lnSpc>
            </a:pPr>
            <a:endParaRPr lang="en-AU" sz="820" i="1" dirty="0">
              <a:latin typeface="Sofia Pro Light" pitchFamily="2" charset="77"/>
            </a:endParaRPr>
          </a:p>
          <a:p>
            <a:pPr marL="177800" indent="-177800" algn="r">
              <a:lnSpc>
                <a:spcPts val="1100"/>
              </a:lnSpc>
            </a:pPr>
            <a:r>
              <a:rPr lang="en-AU" sz="700" dirty="0">
                <a:latin typeface="Sofia Pro Semi Bold" panose="020B0000000000000000" pitchFamily="34" charset="0"/>
              </a:rPr>
              <a:t>Fee includes </a:t>
            </a:r>
          </a:p>
          <a:p>
            <a:pPr marL="177800" indent="-177800" algn="r">
              <a:lnSpc>
                <a:spcPts val="1100"/>
              </a:lnSpc>
            </a:pPr>
            <a:r>
              <a:rPr lang="en-AU" sz="820" dirty="0">
                <a:latin typeface="Sofia Pro ExtraLight" panose="02000000000000000000" pitchFamily="2" charset="0"/>
              </a:rPr>
              <a:t>attendance, course notes, </a:t>
            </a:r>
          </a:p>
          <a:p>
            <a:pPr marL="177800" indent="-177800" algn="r">
              <a:lnSpc>
                <a:spcPts val="1100"/>
              </a:lnSpc>
            </a:pPr>
            <a:r>
              <a:rPr lang="en-AU" sz="820" dirty="0">
                <a:latin typeface="Sofia Pro ExtraLight" panose="02000000000000000000" pitchFamily="2" charset="0"/>
              </a:rPr>
              <a:t>certificate on completion.</a:t>
            </a:r>
          </a:p>
          <a:p>
            <a:pPr marL="177800" indent="-177800" algn="r">
              <a:lnSpc>
                <a:spcPts val="1100"/>
              </a:lnSpc>
            </a:pPr>
            <a:endParaRPr lang="en-AU" sz="820" dirty="0">
              <a:latin typeface="Sofia Pro ExtraLight" panose="02000000000000000000" pitchFamily="2" charset="0"/>
            </a:endParaRPr>
          </a:p>
          <a:p>
            <a:pPr marL="177800" indent="-177800" algn="r">
              <a:lnSpc>
                <a:spcPts val="1100"/>
              </a:lnSpc>
            </a:pPr>
            <a:r>
              <a:rPr lang="en-AU" sz="700" dirty="0">
                <a:latin typeface="Sofia Pro Semi Bold" panose="020B0000000000000000" pitchFamily="34" charset="0"/>
              </a:rPr>
              <a:t>Payment options</a:t>
            </a:r>
          </a:p>
          <a:p>
            <a:pPr marL="177800" indent="-177800" algn="r">
              <a:lnSpc>
                <a:spcPts val="1100"/>
              </a:lnSpc>
            </a:pPr>
            <a:r>
              <a:rPr lang="en-US" sz="820" dirty="0">
                <a:latin typeface="Sofia Pro ExtraLight" panose="02000000000000000000" pitchFamily="2" charset="0"/>
              </a:rPr>
              <a:t>Credit card</a:t>
            </a:r>
            <a:br>
              <a:rPr lang="en-US" sz="820" dirty="0">
                <a:latin typeface="Sofia Pro ExtraLight" panose="02000000000000000000" pitchFamily="2" charset="0"/>
              </a:rPr>
            </a:br>
            <a:r>
              <a:rPr lang="en-US" sz="820" dirty="0">
                <a:latin typeface="Sofia Pro ExtraLight" panose="02000000000000000000" pitchFamily="2" charset="0"/>
              </a:rPr>
              <a:t>Invoice</a:t>
            </a:r>
            <a:br>
              <a:rPr lang="en-US" sz="820" dirty="0">
                <a:latin typeface="Sofia Pro ExtraLight" pitchFamily="2" charset="77"/>
              </a:rPr>
            </a:br>
            <a:br>
              <a:rPr lang="en-US" sz="820" dirty="0">
                <a:latin typeface="Sofia Pro ExtraLight" pitchFamily="2" charset="77"/>
              </a:rPr>
            </a:br>
            <a:r>
              <a:rPr lang="en-GB" sz="700" dirty="0">
                <a:latin typeface="Sofia Pro Semi Bold" panose="020B0000000000000000" pitchFamily="34" charset="0"/>
              </a:rPr>
              <a:t>Disclaimer</a:t>
            </a:r>
            <a:br>
              <a:rPr lang="en-GB" sz="700" dirty="0">
                <a:latin typeface="Sofia Pro Semi Bold" panose="020B0000000000000000" pitchFamily="34" charset="0"/>
              </a:rPr>
            </a:br>
            <a:r>
              <a:rPr lang="en-GB" sz="700" dirty="0">
                <a:latin typeface="Sofia Pro ExtraLight" panose="02000000000000000000" pitchFamily="2" charset="0"/>
              </a:rPr>
              <a:t>This course is presented for learning and information. </a:t>
            </a:r>
          </a:p>
          <a:p>
            <a:pPr marL="177800" indent="-177800" algn="r">
              <a:lnSpc>
                <a:spcPts val="1100"/>
              </a:lnSpc>
            </a:pPr>
            <a:r>
              <a:rPr lang="en-GB" sz="700" dirty="0">
                <a:latin typeface="Sofia Pro ExtraLight" panose="02000000000000000000" pitchFamily="2" charset="0"/>
              </a:rPr>
              <a:t>The contents of the course do not constitute advice. The information presented does not necessarily represent the views of ASCP</a:t>
            </a:r>
            <a:endParaRPr lang="en-AU" sz="700" dirty="0">
              <a:latin typeface="Sofia Pro ExtraLight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A2BA9-BE7A-6692-78E4-2F343DC9AA79}"/>
              </a:ext>
            </a:extLst>
          </p:cNvPr>
          <p:cNvCxnSpPr>
            <a:cxnSpLocks/>
          </p:cNvCxnSpPr>
          <p:nvPr/>
        </p:nvCxnSpPr>
        <p:spPr>
          <a:xfrm>
            <a:off x="-97712" y="5313040"/>
            <a:ext cx="1870528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8086D4D-EBAC-8D77-D7D4-2184FE4B8F1E}"/>
              </a:ext>
            </a:extLst>
          </p:cNvPr>
          <p:cNvSpPr/>
          <p:nvPr/>
        </p:nvSpPr>
        <p:spPr>
          <a:xfrm>
            <a:off x="333682" y="2451667"/>
            <a:ext cx="1079094" cy="1194433"/>
          </a:xfrm>
          <a:prstGeom prst="rect">
            <a:avLst/>
          </a:prstGeom>
          <a:noFill/>
        </p:spPr>
        <p:txBody>
          <a:bodyPr wrap="none" lIns="0" tIns="180000" rIns="0" anchor="t">
            <a:noAutofit/>
          </a:bodyPr>
          <a:lstStyle/>
          <a:p>
            <a:pPr marL="177800" indent="-177800" algn="r">
              <a:lnSpc>
                <a:spcPts val="1100"/>
              </a:lnSpc>
            </a:pPr>
            <a:r>
              <a:rPr lang="en-AU" sz="800" dirty="0">
                <a:latin typeface="Sofia Pro Black" pitchFamily="2" charset="77"/>
              </a:rPr>
              <a:t>DATE</a:t>
            </a:r>
          </a:p>
          <a:p>
            <a:pPr marL="177800" indent="-177800" algn="r">
              <a:lnSpc>
                <a:spcPts val="1100"/>
              </a:lnSpc>
            </a:pPr>
            <a:endParaRPr lang="en-AU" sz="800" dirty="0">
              <a:latin typeface="Sofia Pro Black" pitchFamily="2" charset="77"/>
            </a:endParaRPr>
          </a:p>
          <a:p>
            <a:pPr marL="177800" indent="-177800" algn="r">
              <a:lnSpc>
                <a:spcPts val="1100"/>
              </a:lnSpc>
            </a:pPr>
            <a:r>
              <a:rPr lang="en-AU" sz="800" dirty="0">
                <a:latin typeface="Sofia Pro ExtraLight" pitchFamily="2" charset="77"/>
              </a:rPr>
              <a:t>(Waiting Listing Course)</a:t>
            </a:r>
          </a:p>
          <a:p>
            <a:pPr marL="177800" indent="-177800" algn="r">
              <a:lnSpc>
                <a:spcPts val="1100"/>
              </a:lnSpc>
            </a:pPr>
            <a:endParaRPr lang="en-AU" sz="800" dirty="0">
              <a:latin typeface="Sofia Pro Black" pitchFamily="2" charset="77"/>
            </a:endParaRPr>
          </a:p>
          <a:p>
            <a:pPr marL="177800" indent="-177800" algn="r">
              <a:lnSpc>
                <a:spcPts val="1100"/>
              </a:lnSpc>
            </a:pPr>
            <a:endParaRPr lang="en-AU" sz="820" dirty="0">
              <a:latin typeface="Sofia Pro ExtraLight" pitchFamily="2" charset="77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D69E2A0-9A0B-38E3-42FA-C677A7F7FEEB}"/>
              </a:ext>
            </a:extLst>
          </p:cNvPr>
          <p:cNvCxnSpPr>
            <a:cxnSpLocks/>
          </p:cNvCxnSpPr>
          <p:nvPr/>
        </p:nvCxnSpPr>
        <p:spPr>
          <a:xfrm>
            <a:off x="-243408" y="7113240"/>
            <a:ext cx="1870528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5478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ASCP NEWEST">
      <a:dk1>
        <a:srgbClr val="303436"/>
      </a:dk1>
      <a:lt1>
        <a:srgbClr val="FFFFFF"/>
      </a:lt1>
      <a:dk2>
        <a:srgbClr val="788386"/>
      </a:dk2>
      <a:lt2>
        <a:srgbClr val="F2F2F5"/>
      </a:lt2>
      <a:accent1>
        <a:srgbClr val="F37320"/>
      </a:accent1>
      <a:accent2>
        <a:srgbClr val="788386"/>
      </a:accent2>
      <a:accent3>
        <a:srgbClr val="F37320"/>
      </a:accent3>
      <a:accent4>
        <a:srgbClr val="FFFFFF"/>
      </a:accent4>
      <a:accent5>
        <a:srgbClr val="F37320"/>
      </a:accent5>
      <a:accent6>
        <a:srgbClr val="343433"/>
      </a:accent6>
      <a:hlink>
        <a:srgbClr val="788386"/>
      </a:hlink>
      <a:folHlink>
        <a:srgbClr val="F373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p_course-flyer-embedded" id="{4E632C24-5922-9343-9D40-A6F3ABFB242C}" vid="{534D585F-6C94-D742-9392-14738A0727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ABD2A9BB39943A5BF52D75474C550" ma:contentTypeVersion="11" ma:contentTypeDescription="Create a new document." ma:contentTypeScope="" ma:versionID="d7fc8f02c6c0710dbf6fbc720476efa1">
  <xsd:schema xmlns:xsd="http://www.w3.org/2001/XMLSchema" xmlns:xs="http://www.w3.org/2001/XMLSchema" xmlns:p="http://schemas.microsoft.com/office/2006/metadata/properties" xmlns:ns3="cd217e2e-11c3-482e-a285-8d76ec734ae5" xmlns:ns4="7065c8b3-df76-4a3f-8b6a-775673360d84" targetNamespace="http://schemas.microsoft.com/office/2006/metadata/properties" ma:root="true" ma:fieldsID="cb437efe0f14b86aa8e2eb2dfb4c988c" ns3:_="" ns4:_="">
    <xsd:import namespace="cd217e2e-11c3-482e-a285-8d76ec734ae5"/>
    <xsd:import namespace="7065c8b3-df76-4a3f-8b6a-775673360d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17e2e-11c3-482e-a285-8d76ec734a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5c8b3-df76-4a3f-8b6a-775673360d8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160917-064F-4C11-93D8-EAA3E4A8181F}">
  <ds:schemaRefs>
    <ds:schemaRef ds:uri="http://schemas.microsoft.com/office/2006/metadata/properties"/>
    <ds:schemaRef ds:uri="http://www.w3.org/XML/1998/namespace"/>
    <ds:schemaRef ds:uri="http://purl.org/dc/dcmitype/"/>
    <ds:schemaRef ds:uri="cd217e2e-11c3-482e-a285-8d76ec734ae5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7065c8b3-df76-4a3f-8b6a-775673360d84"/>
  </ds:schemaRefs>
</ds:datastoreItem>
</file>

<file path=customXml/itemProps2.xml><?xml version="1.0" encoding="utf-8"?>
<ds:datastoreItem xmlns:ds="http://schemas.openxmlformats.org/officeDocument/2006/customXml" ds:itemID="{FB9F745C-89D9-4A3E-865C-D669C9CFE1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8A6D0F-2C54-4818-9A72-340891CEF5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217e2e-11c3-482e-a285-8d76ec734ae5"/>
    <ds:schemaRef ds:uri="7065c8b3-df76-4a3f-8b6a-775673360d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ascp_course-flyer-embedded</Template>
  <TotalTime>944</TotalTime>
  <Words>506</Words>
  <Application>Microsoft Macintosh PowerPoint</Application>
  <PresentationFormat>A4 Paper (210x297 mm)</PresentationFormat>
  <Paragraphs>150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Sofia Pro Black</vt:lpstr>
      <vt:lpstr>Calibri</vt:lpstr>
      <vt:lpstr>Sofia Pro Light</vt:lpstr>
      <vt:lpstr>Sofia Pro Regular</vt:lpstr>
      <vt:lpstr>Sofia Pro ExtraLight</vt:lpstr>
      <vt:lpstr>Arial</vt:lpstr>
      <vt:lpstr>Sofia Pro Semi Bold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Buckingham-Jones</dc:creator>
  <cp:lastModifiedBy>ASCP</cp:lastModifiedBy>
  <cp:revision>51</cp:revision>
  <cp:lastPrinted>2025-01-30T05:04:05Z</cp:lastPrinted>
  <dcterms:created xsi:type="dcterms:W3CDTF">2019-08-22T00:14:20Z</dcterms:created>
  <dcterms:modified xsi:type="dcterms:W3CDTF">2025-02-02T22:36:38Z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0x010100E51ABD2A9BB39943A5BF52D75474C550</vt:lpwstr>
  </property>
</Properties>
</file>